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7" r:id="rId2"/>
    <p:sldId id="305" r:id="rId3"/>
    <p:sldId id="273" r:id="rId4"/>
    <p:sldId id="284" r:id="rId5"/>
    <p:sldId id="277" r:id="rId6"/>
    <p:sldId id="286" r:id="rId7"/>
    <p:sldId id="287" r:id="rId8"/>
    <p:sldId id="264" r:id="rId9"/>
    <p:sldId id="296" r:id="rId10"/>
    <p:sldId id="297" r:id="rId11"/>
    <p:sldId id="306" r:id="rId12"/>
    <p:sldId id="308" r:id="rId13"/>
    <p:sldId id="291" r:id="rId14"/>
    <p:sldId id="309" r:id="rId15"/>
    <p:sldId id="288" r:id="rId16"/>
    <p:sldId id="310" r:id="rId17"/>
    <p:sldId id="311" r:id="rId18"/>
    <p:sldId id="312" r:id="rId19"/>
    <p:sldId id="315" r:id="rId20"/>
    <p:sldId id="299" r:id="rId21"/>
    <p:sldId id="295" r:id="rId22"/>
    <p:sldId id="289" r:id="rId23"/>
    <p:sldId id="292" r:id="rId24"/>
    <p:sldId id="316" r:id="rId25"/>
    <p:sldId id="317" r:id="rId26"/>
    <p:sldId id="318" r:id="rId27"/>
    <p:sldId id="319" r:id="rId28"/>
    <p:sldId id="320" r:id="rId29"/>
    <p:sldId id="321" r:id="rId30"/>
    <p:sldId id="322" r:id="rId31"/>
    <p:sldId id="271" r:id="rId32"/>
  </p:sldIdLst>
  <p:sldSz cx="12190413"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2">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5B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32"/>
    <p:restoredTop sz="94737"/>
  </p:normalViewPr>
  <p:slideViewPr>
    <p:cSldViewPr>
      <p:cViewPr varScale="1">
        <p:scale>
          <a:sx n="108" d="100"/>
          <a:sy n="108" d="100"/>
        </p:scale>
        <p:origin x="978" y="102"/>
      </p:cViewPr>
      <p:guideLst>
        <p:guide orient="horz" pos="2172"/>
        <p:guide pos="383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610463-2E4D-43EE-A2D2-0F4A9721A1A3}" type="datetimeFigureOut">
              <a:rPr lang="zh-CN" altLang="en-US" smtClean="0"/>
              <a:t>2020/12/4</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C472B1-1494-4EAD-844C-D0F4B739BDE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C472B1-1494-4EAD-844C-D0F4B739BDE1}"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C472B1-1494-4EAD-844C-D0F4B739BDE1}" type="slidenum">
              <a:rPr lang="zh-CN" altLang="en-US" smtClean="0"/>
              <a:t>31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426"/>
            <a:ext cx="10361851" cy="1470025"/>
          </a:xfrm>
        </p:spPr>
        <p:txBody>
          <a:bodyPr/>
          <a:lstStyle/>
          <a:p>
            <a:r>
              <a:rPr lang="zh-CN" altLang="en-US"/>
              <a:t>单击此处编辑母版标题样式</a:t>
            </a:r>
          </a:p>
        </p:txBody>
      </p:sp>
      <p:sp>
        <p:nvSpPr>
          <p:cNvPr id="3" name="副标题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2020/12/4</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artchallenge.ru/?lang=en" TargetMode="External"/><Relationship Id="rId2" Type="http://schemas.openxmlformats.org/officeDocument/2006/relationships/hyperlink" Target="https://www.kaggle.com/ikarus777/best-artworks-of-all-time"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artchallenge.ru/?lang=en" TargetMode="External"/><Relationship Id="rId2" Type="http://schemas.openxmlformats.org/officeDocument/2006/relationships/hyperlink" Target="https://www.kaggle.com/ikarus777/best-artworks-of-all-time"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79182" y="1234182"/>
            <a:ext cx="2262158" cy="923330"/>
          </a:xfrm>
          <a:prstGeom prst="rect">
            <a:avLst/>
          </a:prstGeom>
        </p:spPr>
        <p:txBody>
          <a:bodyPr wrap="none">
            <a:spAutoFit/>
          </a:bodyPr>
          <a:lstStyle/>
          <a:p>
            <a:r>
              <a:rPr lang="en-US" altLang="zh-CN" sz="5400" b="1" dirty="0">
                <a:solidFill>
                  <a:schemeClr val="bg1"/>
                </a:solidFill>
                <a:cs typeface="+mn-ea"/>
                <a:sym typeface="+mn-lt"/>
              </a:rPr>
              <a:t>LOGO</a:t>
            </a:r>
            <a:endParaRPr lang="zh-CN" altLang="en-US" sz="5400" b="1" dirty="0">
              <a:solidFill>
                <a:schemeClr val="bg1"/>
              </a:solidFill>
              <a:cs typeface="+mn-ea"/>
              <a:sym typeface="+mn-lt"/>
            </a:endParaRPr>
          </a:p>
        </p:txBody>
      </p:sp>
      <p:sp>
        <p:nvSpPr>
          <p:cNvPr id="3" name="矩形 2"/>
          <p:cNvSpPr/>
          <p:nvPr/>
        </p:nvSpPr>
        <p:spPr>
          <a:xfrm>
            <a:off x="5902265" y="1972846"/>
            <a:ext cx="1107996" cy="369332"/>
          </a:xfrm>
          <a:prstGeom prst="rect">
            <a:avLst/>
          </a:prstGeom>
        </p:spPr>
        <p:txBody>
          <a:bodyPr wrap="none">
            <a:spAutoFit/>
          </a:bodyPr>
          <a:lstStyle/>
          <a:p>
            <a:r>
              <a:rPr lang="zh-CN" altLang="en-US" dirty="0">
                <a:solidFill>
                  <a:schemeClr val="bg1"/>
                </a:solidFill>
                <a:cs typeface="+mn-ea"/>
                <a:sym typeface="+mn-lt"/>
              </a:rPr>
              <a:t>自在演示</a:t>
            </a:r>
          </a:p>
        </p:txBody>
      </p:sp>
      <p:sp>
        <p:nvSpPr>
          <p:cNvPr id="7" name="矩形 6"/>
          <p:cNvSpPr/>
          <p:nvPr/>
        </p:nvSpPr>
        <p:spPr>
          <a:xfrm rot="16200000">
            <a:off x="821678" y="260333"/>
            <a:ext cx="363522" cy="158417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dirty="0"/>
              <a:t>INFO</a:t>
            </a:r>
          </a:p>
        </p:txBody>
      </p:sp>
      <p:sp>
        <p:nvSpPr>
          <p:cNvPr id="9" name="矩形 8"/>
          <p:cNvSpPr/>
          <p:nvPr/>
        </p:nvSpPr>
        <p:spPr>
          <a:xfrm rot="16200000">
            <a:off x="1116160" y="721998"/>
            <a:ext cx="363522" cy="15841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dirty="0"/>
              <a:t>6105</a:t>
            </a:r>
          </a:p>
        </p:txBody>
      </p:sp>
      <p:pic>
        <p:nvPicPr>
          <p:cNvPr id="12" name="Picture 11">
            <a:extLst>
              <a:ext uri="{FF2B5EF4-FFF2-40B4-BE49-F238E27FC236}">
                <a16:creationId xmlns:a16="http://schemas.microsoft.com/office/drawing/2014/main" id="{6C94EA66-928E-4D36-BA09-00568F76D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8714" y="0"/>
            <a:ext cx="10021699" cy="6849431"/>
          </a:xfrm>
          <a:prstGeom prst="rect">
            <a:avLst/>
          </a:prstGeom>
        </p:spPr>
      </p:pic>
      <p:pic>
        <p:nvPicPr>
          <p:cNvPr id="11" name="图片 10" descr="northeastern_university_logo"/>
          <p:cNvPicPr>
            <a:picLocks noChangeAspect="1"/>
          </p:cNvPicPr>
          <p:nvPr/>
        </p:nvPicPr>
        <p:blipFill>
          <a:blip r:embed="rId5"/>
          <a:stretch>
            <a:fillRect/>
          </a:stretch>
        </p:blipFill>
        <p:spPr>
          <a:xfrm>
            <a:off x="6167214" y="793876"/>
            <a:ext cx="3933190" cy="1403985"/>
          </a:xfrm>
          <a:prstGeom prst="rect">
            <a:avLst/>
          </a:prstGeom>
        </p:spPr>
      </p:pic>
      <p:sp>
        <p:nvSpPr>
          <p:cNvPr id="6" name="TextBox 5">
            <a:extLst>
              <a:ext uri="{FF2B5EF4-FFF2-40B4-BE49-F238E27FC236}">
                <a16:creationId xmlns:a16="http://schemas.microsoft.com/office/drawing/2014/main" id="{95DA63C9-B090-463A-B3E7-5374969C5A4E}"/>
              </a:ext>
            </a:extLst>
          </p:cNvPr>
          <p:cNvSpPr txBox="1"/>
          <p:nvPr/>
        </p:nvSpPr>
        <p:spPr>
          <a:xfrm>
            <a:off x="410666" y="5050808"/>
            <a:ext cx="5524418" cy="646331"/>
          </a:xfrm>
          <a:prstGeom prst="rect">
            <a:avLst/>
          </a:prstGeom>
          <a:noFill/>
        </p:spPr>
        <p:txBody>
          <a:bodyPr wrap="square" rtlCol="0">
            <a:spAutoFit/>
          </a:bodyPr>
          <a:lstStyle/>
          <a:p>
            <a:pPr marL="285750" indent="-285750">
              <a:buFont typeface="Arial" panose="020B0604020202020204" pitchFamily="34" charset="0"/>
              <a:buChar char="•"/>
            </a:pPr>
            <a:r>
              <a:rPr lang="en-US" dirty="0"/>
              <a:t>Yi Ren</a:t>
            </a:r>
          </a:p>
          <a:p>
            <a:pPr marL="285750" indent="-285750">
              <a:buFont typeface="Arial" panose="020B0604020202020204" pitchFamily="34" charset="0"/>
              <a:buChar char="•"/>
            </a:pPr>
            <a:r>
              <a:rPr lang="en-US" dirty="0"/>
              <a:t>Fan Ji</a:t>
            </a:r>
          </a:p>
        </p:txBody>
      </p:sp>
      <p:sp>
        <p:nvSpPr>
          <p:cNvPr id="4" name="矩形 3"/>
          <p:cNvSpPr/>
          <p:nvPr/>
        </p:nvSpPr>
        <p:spPr>
          <a:xfrm rot="16200000">
            <a:off x="2212102" y="297453"/>
            <a:ext cx="2277547" cy="5690084"/>
          </a:xfrm>
          <a:prstGeom prst="rect">
            <a:avLst/>
          </a:prstGeom>
        </p:spPr>
        <p:txBody>
          <a:bodyPr vert="eaVert" wrap="square">
            <a:spAutoFit/>
          </a:bodyPr>
          <a:lstStyle/>
          <a:p>
            <a:r>
              <a:rPr lang="en-US" sz="3200" b="1" dirty="0"/>
              <a:t>Identity a Painting’s Author by Learning from the Author’s Paintings</a:t>
            </a:r>
            <a:endParaRPr lang="en-US" sz="3200" dirty="0"/>
          </a:p>
          <a:p>
            <a:endParaRPr lang="zh-CN" altLang="en-US" sz="4000" dirty="0">
              <a:latin typeface="Abadi" panose="020B0604020104020204" pitchFamily="34" charset="0"/>
              <a:cs typeface="+mn-ea"/>
              <a:sym typeface="+mn-lt"/>
            </a:endParaRPr>
          </a:p>
        </p:txBody>
      </p:sp>
      <p:sp>
        <p:nvSpPr>
          <p:cNvPr id="13" name="TextBox 12">
            <a:extLst>
              <a:ext uri="{FF2B5EF4-FFF2-40B4-BE49-F238E27FC236}">
                <a16:creationId xmlns:a16="http://schemas.microsoft.com/office/drawing/2014/main" id="{B9626600-D31A-4A00-AD75-5B8703E06768}"/>
              </a:ext>
            </a:extLst>
          </p:cNvPr>
          <p:cNvSpPr txBox="1"/>
          <p:nvPr/>
        </p:nvSpPr>
        <p:spPr>
          <a:xfrm>
            <a:off x="410666" y="4681476"/>
            <a:ext cx="1074632" cy="369332"/>
          </a:xfrm>
          <a:prstGeom prst="rect">
            <a:avLst/>
          </a:prstGeom>
          <a:noFill/>
        </p:spPr>
        <p:txBody>
          <a:bodyPr wrap="square" rtlCol="0">
            <a:spAutoFit/>
          </a:bodyPr>
          <a:lstStyle/>
          <a:p>
            <a:r>
              <a:rPr lang="en-US" b="1" dirty="0"/>
              <a:t>Authors:</a:t>
            </a:r>
          </a:p>
        </p:txBody>
      </p:sp>
      <p:sp>
        <p:nvSpPr>
          <p:cNvPr id="5" name="Rectangle 4">
            <a:extLst>
              <a:ext uri="{FF2B5EF4-FFF2-40B4-BE49-F238E27FC236}">
                <a16:creationId xmlns:a16="http://schemas.microsoft.com/office/drawing/2014/main" id="{0B89E1E0-F14D-4F52-8E5E-C2ACEA42F2F3}"/>
              </a:ext>
            </a:extLst>
          </p:cNvPr>
          <p:cNvSpPr/>
          <p:nvPr/>
        </p:nvSpPr>
        <p:spPr>
          <a:xfrm>
            <a:off x="410666" y="3973590"/>
            <a:ext cx="1787925" cy="707886"/>
          </a:xfrm>
          <a:prstGeom prst="rect">
            <a:avLst/>
          </a:prstGeom>
        </p:spPr>
        <p:txBody>
          <a:bodyPr wrap="none">
            <a:spAutoFit/>
          </a:bodyPr>
          <a:lstStyle/>
          <a:p>
            <a:pPr>
              <a:spcAft>
                <a:spcPts val="0"/>
              </a:spcAft>
            </a:pPr>
            <a:r>
              <a:rPr lang="en-US" altLang="zh-CN" sz="2000" b="1" dirty="0">
                <a:solidFill>
                  <a:srgbClr val="000000"/>
                </a:solidFill>
                <a:latin typeface="Times New Roman" panose="02020603050405020304" pitchFamily="18" charset="0"/>
                <a:ea typeface="Times New Roman" panose="02020603050405020304" pitchFamily="18" charset="0"/>
              </a:rPr>
              <a:t>Instructor:</a:t>
            </a:r>
            <a:r>
              <a:rPr lang="en-US" altLang="zh-CN" sz="2000" b="1" dirty="0">
                <a:solidFill>
                  <a:srgbClr val="000000"/>
                </a:solidFill>
                <a:latin typeface="Times New Roman" panose="02020603050405020304" pitchFamily="18" charset="0"/>
                <a:ea typeface="DengXian" panose="02010600030101010101" pitchFamily="2" charset="-122"/>
              </a:rPr>
              <a:t>   </a:t>
            </a:r>
          </a:p>
          <a:p>
            <a:pPr algn="ctr">
              <a:spcAft>
                <a:spcPts val="0"/>
              </a:spcAft>
            </a:pPr>
            <a:r>
              <a:rPr lang="en-US" altLang="zh-CN" sz="2000" dirty="0">
                <a:latin typeface="Times New Roman" panose="02020603050405020304" pitchFamily="18" charset="0"/>
                <a:ea typeface="Times New Roman" panose="02020603050405020304" pitchFamily="18" charset="0"/>
              </a:rPr>
              <a:t>Dr. Liu Handan</a:t>
            </a:r>
            <a:endParaRPr lang="zh-CN" altLang="zh-CN" sz="2000" dirty="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1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07" y="-253670"/>
            <a:ext cx="1827400"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524" y="422146"/>
            <a:ext cx="645284"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2174" y="655140"/>
            <a:ext cx="68738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5424" y="0"/>
            <a:ext cx="283498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Isosceles Triangle 7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5305" y="6115501"/>
            <a:ext cx="1494318"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719A3CF-215F-4D1E-9B32-2A9C9EB3094C}"/>
              </a:ext>
            </a:extLst>
          </p:cNvPr>
          <p:cNvPicPr/>
          <p:nvPr/>
        </p:nvPicPr>
        <p:blipFill>
          <a:blip r:embed="rId2"/>
          <a:stretch>
            <a:fillRect/>
          </a:stretch>
        </p:blipFill>
        <p:spPr>
          <a:xfrm>
            <a:off x="643383" y="1316418"/>
            <a:ext cx="10903646" cy="4225162"/>
          </a:xfrm>
          <a:prstGeom prst="rect">
            <a:avLst/>
          </a:prstGeom>
          <a:ln>
            <a:noFill/>
          </a:ln>
        </p:spPr>
      </p:pic>
      <p:sp>
        <p:nvSpPr>
          <p:cNvPr id="75" name="Isosceles Triangle 7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3089" y="6453143"/>
            <a:ext cx="81479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五边形 1"/>
          <p:cNvSpPr/>
          <p:nvPr/>
        </p:nvSpPr>
        <p:spPr>
          <a:xfrm>
            <a:off x="279624" y="404664"/>
            <a:ext cx="360040" cy="5760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9664" y="380393"/>
            <a:ext cx="7178248" cy="646331"/>
          </a:xfrm>
          <a:prstGeom prst="rect">
            <a:avLst/>
          </a:prstGeom>
        </p:spPr>
        <p:txBody>
          <a:bodyPr wrap="none">
            <a:spAutoFit/>
          </a:bodyPr>
          <a:lstStyle/>
          <a:p>
            <a:pPr algn="ctr">
              <a:spcAft>
                <a:spcPts val="600"/>
              </a:spcAft>
            </a:pPr>
            <a:r>
              <a:rPr lang="en-US" altLang="zh-CN" sz="3600" dirty="0">
                <a:solidFill>
                  <a:srgbClr val="C00000"/>
                </a:solidFill>
                <a:latin typeface="Arial" panose="020B0604020202020204" pitchFamily="34" charset="0"/>
                <a:ea typeface="Microsoft YaHei" panose="020B0503020204020204" charset="-122"/>
                <a:cs typeface="Arial" panose="020B0604020202020204" pitchFamily="34" charset="0"/>
                <a:sym typeface="Times New Roman" panose="02020603050405020304"/>
              </a:rPr>
              <a:t>Visualization and data processing:</a:t>
            </a:r>
          </a:p>
        </p:txBody>
      </p:sp>
      <p:sp>
        <p:nvSpPr>
          <p:cNvPr id="58" name="文本框 30"/>
          <p:cNvSpPr txBox="1"/>
          <p:nvPr/>
        </p:nvSpPr>
        <p:spPr>
          <a:xfrm>
            <a:off x="1206499" y="5302726"/>
            <a:ext cx="9751787" cy="285271"/>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200" dirty="0">
              <a:solidFill>
                <a:schemeClr val="bg1">
                  <a:lumMod val="50000"/>
                </a:schemeClr>
              </a:solidFill>
              <a:latin typeface="Arial" panose="020B0604020202020204" pitchFamily="34" charset="0"/>
              <a:ea typeface="Microsoft YaHei" panose="020B0503020204020204" charset="-122"/>
              <a:cs typeface="+mn-ea"/>
              <a:sym typeface="Arial" panose="020B0604020202020204" pitchFamily="34" charset="0"/>
            </a:endParaRPr>
          </a:p>
        </p:txBody>
      </p:sp>
    </p:spTree>
    <p:extLst>
      <p:ext uri="{BB962C8B-B14F-4D97-AF65-F5344CB8AC3E}">
        <p14:creationId xmlns:p14="http://schemas.microsoft.com/office/powerpoint/2010/main" val="421507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1116352" y="655128"/>
            <a:ext cx="4613318" cy="14996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4200">
                <a:latin typeface="+mj-lt"/>
                <a:ea typeface="+mj-ea"/>
                <a:cs typeface="+mj-cs"/>
                <a:sym typeface="Times New Roman" panose="02020603050405020304"/>
              </a:rPr>
              <a:t>Visualization and data processing:</a:t>
            </a:r>
          </a:p>
        </p:txBody>
      </p:sp>
      <p:sp>
        <p:nvSpPr>
          <p:cNvPr id="79" name="Rectangle 7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6891"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584" y="73152"/>
            <a:ext cx="1178815" cy="232963"/>
            <a:chOff x="7763256" y="73152"/>
            <a:chExt cx="1178966" cy="232963"/>
          </a:xfrm>
        </p:grpSpPr>
        <p:sp>
          <p:nvSpPr>
            <p:cNvPr id="82"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E94EE56A-D4D9-45CD-98D1-AF73BE5B9527}"/>
              </a:ext>
            </a:extLst>
          </p:cNvPr>
          <p:cNvPicPr/>
          <p:nvPr/>
        </p:nvPicPr>
        <p:blipFill rotWithShape="1">
          <a:blip r:embed="rId2"/>
          <a:srcRect r="7047" b="2"/>
          <a:stretch/>
        </p:blipFill>
        <p:spPr>
          <a:xfrm>
            <a:off x="6478993" y="473844"/>
            <a:ext cx="5586214" cy="2328719"/>
          </a:xfrm>
          <a:prstGeom prst="rect">
            <a:avLst/>
          </a:prstGeom>
        </p:spPr>
      </p:pic>
      <p:sp>
        <p:nvSpPr>
          <p:cNvPr id="103" name="Rectangle 10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606891"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45687EA9-0381-4802-B388-A4861F779395}"/>
              </a:ext>
            </a:extLst>
          </p:cNvPr>
          <p:cNvPicPr/>
          <p:nvPr/>
        </p:nvPicPr>
        <p:blipFill rotWithShape="1">
          <a:blip r:embed="rId3"/>
          <a:srcRect t="1611" r="2" b="2"/>
          <a:stretch/>
        </p:blipFill>
        <p:spPr>
          <a:xfrm>
            <a:off x="1185037" y="3315854"/>
            <a:ext cx="4714352" cy="3455611"/>
          </a:xfrm>
          <a:prstGeom prst="rect">
            <a:avLst/>
          </a:prstGeom>
        </p:spPr>
      </p:pic>
      <p:pic>
        <p:nvPicPr>
          <p:cNvPr id="18" name="Picture 17">
            <a:extLst>
              <a:ext uri="{FF2B5EF4-FFF2-40B4-BE49-F238E27FC236}">
                <a16:creationId xmlns:a16="http://schemas.microsoft.com/office/drawing/2014/main" id="{C58ECE7E-7410-462F-AAE2-FC1DF9F88A40}"/>
              </a:ext>
            </a:extLst>
          </p:cNvPr>
          <p:cNvPicPr/>
          <p:nvPr/>
        </p:nvPicPr>
        <p:blipFill rotWithShape="1">
          <a:blip r:embed="rId4"/>
          <a:srcRect l="3653" r="28317"/>
          <a:stretch/>
        </p:blipFill>
        <p:spPr>
          <a:xfrm>
            <a:off x="6897502" y="3315854"/>
            <a:ext cx="4749197" cy="3455611"/>
          </a:xfrm>
          <a:prstGeom prst="rect">
            <a:avLst/>
          </a:prstGeom>
        </p:spPr>
      </p:pic>
      <p:sp>
        <p:nvSpPr>
          <p:cNvPr id="58" name="文本框 30"/>
          <p:cNvSpPr txBox="1"/>
          <p:nvPr/>
        </p:nvSpPr>
        <p:spPr>
          <a:xfrm>
            <a:off x="1206499" y="5302726"/>
            <a:ext cx="9751787" cy="285271"/>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200" dirty="0">
              <a:solidFill>
                <a:schemeClr val="bg1">
                  <a:lumMod val="50000"/>
                </a:schemeClr>
              </a:solidFill>
              <a:latin typeface="Arial" panose="020B0604020202020204" pitchFamily="34" charset="0"/>
              <a:ea typeface="Microsoft YaHei" panose="020B0503020204020204" charset="-122"/>
              <a:cs typeface="+mn-ea"/>
              <a:sym typeface="Arial" panose="020B0604020202020204" pitchFamily="34" charset="0"/>
            </a:endParaRPr>
          </a:p>
        </p:txBody>
      </p:sp>
    </p:spTree>
    <p:extLst>
      <p:ext uri="{BB962C8B-B14F-4D97-AF65-F5344CB8AC3E}">
        <p14:creationId xmlns:p14="http://schemas.microsoft.com/office/powerpoint/2010/main" val="237477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1116352" y="655128"/>
            <a:ext cx="4613318" cy="14996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4200" dirty="0">
                <a:latin typeface="+mj-lt"/>
                <a:ea typeface="+mj-ea"/>
                <a:cs typeface="+mj-cs"/>
                <a:sym typeface="Times New Roman" panose="02020603050405020304"/>
              </a:rPr>
              <a:t>Visualization and Data Processing:</a:t>
            </a:r>
          </a:p>
        </p:txBody>
      </p:sp>
      <p:sp>
        <p:nvSpPr>
          <p:cNvPr id="65" name="Rectangle 6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6891"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584" y="73152"/>
            <a:ext cx="1178815" cy="232963"/>
            <a:chOff x="7763256" y="73152"/>
            <a:chExt cx="1178966" cy="232963"/>
          </a:xfrm>
        </p:grpSpPr>
        <p:sp>
          <p:nvSpPr>
            <p:cNvPr id="68"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660A7C8-28E9-40E1-B955-64D9D64E2AB3}"/>
              </a:ext>
            </a:extLst>
          </p:cNvPr>
          <p:cNvPicPr/>
          <p:nvPr/>
        </p:nvPicPr>
        <p:blipFill>
          <a:blip r:embed="rId2"/>
          <a:stretch>
            <a:fillRect/>
          </a:stretch>
        </p:blipFill>
        <p:spPr>
          <a:xfrm>
            <a:off x="6478993" y="388288"/>
            <a:ext cx="5586214" cy="2499830"/>
          </a:xfrm>
          <a:prstGeom prst="rect">
            <a:avLst/>
          </a:prstGeom>
        </p:spPr>
      </p:pic>
      <p:sp>
        <p:nvSpPr>
          <p:cNvPr id="89" name="Rectangle 8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606891"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E9E468CB-5D8C-445E-A81E-1FBFD7168AEA}"/>
              </a:ext>
            </a:extLst>
          </p:cNvPr>
          <p:cNvPicPr/>
          <p:nvPr/>
        </p:nvPicPr>
        <p:blipFill>
          <a:blip r:embed="rId3"/>
          <a:stretch>
            <a:fillRect/>
          </a:stretch>
        </p:blipFill>
        <p:spPr>
          <a:xfrm>
            <a:off x="1214557" y="2370285"/>
            <a:ext cx="4296787" cy="4267708"/>
          </a:xfrm>
          <a:prstGeom prst="rect">
            <a:avLst/>
          </a:prstGeom>
        </p:spPr>
      </p:pic>
      <p:pic>
        <p:nvPicPr>
          <p:cNvPr id="38" name="Picture 37">
            <a:extLst>
              <a:ext uri="{FF2B5EF4-FFF2-40B4-BE49-F238E27FC236}">
                <a16:creationId xmlns:a16="http://schemas.microsoft.com/office/drawing/2014/main" id="{E6532672-B7D8-48AC-820F-A02D9A52A22F}"/>
              </a:ext>
            </a:extLst>
          </p:cNvPr>
          <p:cNvPicPr/>
          <p:nvPr/>
        </p:nvPicPr>
        <p:blipFill>
          <a:blip r:embed="rId4"/>
          <a:stretch>
            <a:fillRect/>
          </a:stretch>
        </p:blipFill>
        <p:spPr>
          <a:xfrm>
            <a:off x="6478994" y="3500468"/>
            <a:ext cx="5586214" cy="3086383"/>
          </a:xfrm>
          <a:prstGeom prst="rect">
            <a:avLst/>
          </a:prstGeom>
        </p:spPr>
      </p:pic>
      <p:sp>
        <p:nvSpPr>
          <p:cNvPr id="58" name="文本框 30"/>
          <p:cNvSpPr txBox="1"/>
          <p:nvPr/>
        </p:nvSpPr>
        <p:spPr>
          <a:xfrm>
            <a:off x="1206499" y="5302726"/>
            <a:ext cx="9751787" cy="285271"/>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200" dirty="0">
              <a:solidFill>
                <a:schemeClr val="bg1">
                  <a:lumMod val="50000"/>
                </a:schemeClr>
              </a:solidFill>
              <a:latin typeface="Arial" panose="020B0604020202020204" pitchFamily="34" charset="0"/>
              <a:ea typeface="Microsoft YaHei" panose="020B0503020204020204" charset="-122"/>
              <a:cs typeface="+mn-ea"/>
              <a:sym typeface="Arial" panose="020B0604020202020204" pitchFamily="34" charset="0"/>
            </a:endParaRPr>
          </a:p>
        </p:txBody>
      </p:sp>
    </p:spTree>
    <p:extLst>
      <p:ext uri="{BB962C8B-B14F-4D97-AF65-F5344CB8AC3E}">
        <p14:creationId xmlns:p14="http://schemas.microsoft.com/office/powerpoint/2010/main" val="21257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79624" y="404664"/>
            <a:ext cx="360040" cy="5760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51288" y="357115"/>
            <a:ext cx="3570208" cy="646331"/>
          </a:xfrm>
          <a:prstGeom prst="rect">
            <a:avLst/>
          </a:prstGeom>
        </p:spPr>
        <p:txBody>
          <a:bodyPr wrap="none">
            <a:spAutoFit/>
          </a:bodyPr>
          <a:lstStyle/>
          <a:p>
            <a:pPr algn="ctr"/>
            <a:r>
              <a:rPr lang="en-US" altLang="zh-CN" sz="3600" dirty="0">
                <a:solidFill>
                  <a:srgbClr val="C00000"/>
                </a:solidFill>
                <a:latin typeface="Arial" panose="020B0604020202020204" pitchFamily="34" charset="0"/>
                <a:ea typeface="Microsoft YaHei" panose="020B0503020204020204" charset="-122"/>
                <a:cs typeface="Arial" panose="020B0604020202020204" pitchFamily="34" charset="0"/>
                <a:sym typeface="Times New Roman" panose="02020603050405020304"/>
              </a:rPr>
              <a:t>Data Processing</a:t>
            </a:r>
          </a:p>
        </p:txBody>
      </p:sp>
      <p:sp>
        <p:nvSpPr>
          <p:cNvPr id="58" name="文本框 30"/>
          <p:cNvSpPr txBox="1"/>
          <p:nvPr/>
        </p:nvSpPr>
        <p:spPr>
          <a:xfrm>
            <a:off x="1206499" y="5302726"/>
            <a:ext cx="9751787" cy="285271"/>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200" dirty="0">
              <a:solidFill>
                <a:schemeClr val="bg1">
                  <a:lumMod val="50000"/>
                </a:schemeClr>
              </a:solidFill>
              <a:latin typeface="Arial" panose="020B0604020202020204" pitchFamily="34" charset="0"/>
              <a:ea typeface="Microsoft YaHei" panose="020B0503020204020204" charset="-122"/>
              <a:cs typeface="+mn-ea"/>
              <a:sym typeface="Arial" panose="020B0604020202020204" pitchFamily="34" charset="0"/>
            </a:endParaRPr>
          </a:p>
        </p:txBody>
      </p:sp>
      <p:sp>
        <p:nvSpPr>
          <p:cNvPr id="39" name="矩形 8">
            <a:extLst>
              <a:ext uri="{FF2B5EF4-FFF2-40B4-BE49-F238E27FC236}">
                <a16:creationId xmlns:a16="http://schemas.microsoft.com/office/drawing/2014/main" id="{2D3581F9-57A8-5248-9780-777ECC2F4C65}"/>
              </a:ext>
            </a:extLst>
          </p:cNvPr>
          <p:cNvSpPr/>
          <p:nvPr/>
        </p:nvSpPr>
        <p:spPr>
          <a:xfrm>
            <a:off x="504608" y="1326308"/>
            <a:ext cx="3430358" cy="523220"/>
          </a:xfrm>
          <a:prstGeom prst="rect">
            <a:avLst/>
          </a:prstGeom>
          <a:solidFill>
            <a:schemeClr val="bg1"/>
          </a:solidFill>
        </p:spPr>
        <p:txBody>
          <a:bodyPr wrap="square">
            <a:spAutoFit/>
          </a:bodyPr>
          <a:lstStyle/>
          <a:p>
            <a:pPr algn="ctr"/>
            <a:r>
              <a:rPr lang="en-US" altLang="zh-CN" sz="2800" b="1" dirty="0">
                <a:ea typeface="Microsoft YaHei" panose="020B0503020204020204" charset="-122"/>
                <a:sym typeface="Times New Roman" panose="02020603050405020304"/>
              </a:rPr>
              <a:t>Three Main Purpose</a:t>
            </a:r>
          </a:p>
        </p:txBody>
      </p:sp>
      <p:sp>
        <p:nvSpPr>
          <p:cNvPr id="10" name="Freeform 9">
            <a:extLst>
              <a:ext uri="{FF2B5EF4-FFF2-40B4-BE49-F238E27FC236}">
                <a16:creationId xmlns:a16="http://schemas.microsoft.com/office/drawing/2014/main" id="{E205757D-F6CE-6646-824D-4A80B8A9BCE9}"/>
              </a:ext>
            </a:extLst>
          </p:cNvPr>
          <p:cNvSpPr>
            <a:spLocks noEditPoints="1"/>
          </p:cNvSpPr>
          <p:nvPr/>
        </p:nvSpPr>
        <p:spPr bwMode="auto">
          <a:xfrm>
            <a:off x="521790" y="2642433"/>
            <a:ext cx="393460" cy="393457"/>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1"/>
          </a:solidFill>
          <a:ln w="9525">
            <a:noFill/>
            <a:round/>
          </a:ln>
        </p:spPr>
        <p:txBody>
          <a:bodyPr vert="horz" wrap="square" lIns="105873" tIns="52936" rIns="105873" bIns="52936" numCol="1" anchor="t" anchorCtr="0" compatLnSpc="1"/>
          <a:lstStyle/>
          <a:p>
            <a:pPr>
              <a:lnSpc>
                <a:spcPct val="120000"/>
              </a:lnSpc>
            </a:pPr>
            <a:endParaRPr lang="en-US" sz="760" dirty="0">
              <a:solidFill>
                <a:schemeClr val="tx1">
                  <a:lumMod val="75000"/>
                  <a:lumOff val="25000"/>
                </a:schemeClr>
              </a:solidFill>
              <a:latin typeface="Arial" panose="020B0604020202020204" pitchFamily="34" charset="0"/>
              <a:ea typeface="Microsoft YaHei" panose="020B0503020204020204" charset="-122"/>
              <a:cs typeface="+mn-ea"/>
              <a:sym typeface="Arial" panose="020B0604020202020204" pitchFamily="34" charset="0"/>
            </a:endParaRPr>
          </a:p>
        </p:txBody>
      </p:sp>
      <p:grpSp>
        <p:nvGrpSpPr>
          <p:cNvPr id="11" name="组合 49">
            <a:extLst>
              <a:ext uri="{FF2B5EF4-FFF2-40B4-BE49-F238E27FC236}">
                <a16:creationId xmlns:a16="http://schemas.microsoft.com/office/drawing/2014/main" id="{FE87D79D-B7BD-E145-A4AA-54A5D61148ED}"/>
              </a:ext>
            </a:extLst>
          </p:cNvPr>
          <p:cNvGrpSpPr/>
          <p:nvPr/>
        </p:nvGrpSpPr>
        <p:grpSpPr>
          <a:xfrm>
            <a:off x="917683" y="2629526"/>
            <a:ext cx="9667974" cy="530737"/>
            <a:chOff x="470268" y="2567297"/>
            <a:chExt cx="5289206" cy="530737"/>
          </a:xfrm>
        </p:grpSpPr>
        <p:sp>
          <p:nvSpPr>
            <p:cNvPr id="12" name="TextBox 18">
              <a:extLst>
                <a:ext uri="{FF2B5EF4-FFF2-40B4-BE49-F238E27FC236}">
                  <a16:creationId xmlns:a16="http://schemas.microsoft.com/office/drawing/2014/main" id="{36A5DF9A-D56D-024C-B534-DB4345C714E3}"/>
                </a:ext>
              </a:extLst>
            </p:cNvPr>
            <p:cNvSpPr txBox="1"/>
            <p:nvPr/>
          </p:nvSpPr>
          <p:spPr>
            <a:xfrm flipH="1">
              <a:off x="488653" y="2567297"/>
              <a:ext cx="5270821" cy="461665"/>
            </a:xfrm>
            <a:prstGeom prst="rect">
              <a:avLst/>
            </a:prstGeom>
            <a:noFill/>
          </p:spPr>
          <p:txBody>
            <a:bodyPr wrap="none" rtlCol="0">
              <a:spAutoFit/>
            </a:bodyPr>
            <a:lstStyle/>
            <a:p>
              <a:r>
                <a:rPr lang="en-US" sz="2400" dirty="0">
                  <a:latin typeface="Arial" panose="020B0604020202020204" pitchFamily="34" charset="0"/>
                  <a:ea typeface="Microsoft YaHei" panose="020B0503020204020204" charset="-122"/>
                  <a:cs typeface="+mn-ea"/>
                </a:rPr>
                <a:t>Limit the dataset size and thus accelerate the model learning process</a:t>
              </a:r>
            </a:p>
          </p:txBody>
        </p:sp>
        <p:sp>
          <p:nvSpPr>
            <p:cNvPr id="13" name="矩形 51">
              <a:extLst>
                <a:ext uri="{FF2B5EF4-FFF2-40B4-BE49-F238E27FC236}">
                  <a16:creationId xmlns:a16="http://schemas.microsoft.com/office/drawing/2014/main" id="{271ADA02-529B-0A48-86FB-F9DE59F92EB7}"/>
                </a:ext>
              </a:extLst>
            </p:cNvPr>
            <p:cNvSpPr/>
            <p:nvPr/>
          </p:nvSpPr>
          <p:spPr>
            <a:xfrm>
              <a:off x="470268" y="2823664"/>
              <a:ext cx="2774220" cy="274370"/>
            </a:xfrm>
            <a:prstGeom prst="rect">
              <a:avLst/>
            </a:prstGeom>
          </p:spPr>
          <p:txBody>
            <a:bodyPr wrap="square">
              <a:spAutoFit/>
            </a:bodyPr>
            <a:lstStyle/>
            <a:p>
              <a:pPr>
                <a:lnSpc>
                  <a:spcPct val="150000"/>
                </a:lnSpc>
              </a:pPr>
              <a:endParaRPr lang="en-US" altLang="zh-CN" sz="900" dirty="0">
                <a:solidFill>
                  <a:schemeClr val="tx1">
                    <a:lumMod val="75000"/>
                    <a:lumOff val="25000"/>
                  </a:schemeClr>
                </a:solidFill>
                <a:latin typeface="Arial" panose="020B0604020202020204" pitchFamily="34" charset="0"/>
                <a:ea typeface="Microsoft YaHei" panose="020B0503020204020204" charset="-122"/>
                <a:cs typeface="+mn-ea"/>
                <a:sym typeface="Arial" panose="020B0604020202020204" pitchFamily="34" charset="0"/>
              </a:endParaRPr>
            </a:p>
          </p:txBody>
        </p:sp>
      </p:grpSp>
      <p:sp>
        <p:nvSpPr>
          <p:cNvPr id="15" name="Freeform 14">
            <a:extLst>
              <a:ext uri="{FF2B5EF4-FFF2-40B4-BE49-F238E27FC236}">
                <a16:creationId xmlns:a16="http://schemas.microsoft.com/office/drawing/2014/main" id="{159FAFE9-3790-1147-9E17-147AE98A2AAB}"/>
              </a:ext>
            </a:extLst>
          </p:cNvPr>
          <p:cNvSpPr>
            <a:spLocks noEditPoints="1"/>
          </p:cNvSpPr>
          <p:nvPr/>
        </p:nvSpPr>
        <p:spPr bwMode="auto">
          <a:xfrm>
            <a:off x="531011" y="3892707"/>
            <a:ext cx="393460" cy="393457"/>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1"/>
          </a:solidFill>
          <a:ln w="9525">
            <a:noFill/>
            <a:round/>
          </a:ln>
        </p:spPr>
        <p:txBody>
          <a:bodyPr vert="horz" wrap="square" lIns="105873" tIns="52936" rIns="105873" bIns="52936" numCol="1" anchor="t" anchorCtr="0" compatLnSpc="1"/>
          <a:lstStyle/>
          <a:p>
            <a:pPr>
              <a:lnSpc>
                <a:spcPct val="120000"/>
              </a:lnSpc>
            </a:pPr>
            <a:endParaRPr lang="en-US" sz="760" dirty="0">
              <a:solidFill>
                <a:schemeClr val="tx1">
                  <a:lumMod val="75000"/>
                  <a:lumOff val="25000"/>
                </a:schemeClr>
              </a:solidFill>
              <a:latin typeface="Arial" panose="020B0604020202020204" pitchFamily="34" charset="0"/>
              <a:ea typeface="Microsoft YaHei" panose="020B0503020204020204" charset="-122"/>
              <a:cs typeface="+mn-ea"/>
              <a:sym typeface="Arial" panose="020B0604020202020204" pitchFamily="34" charset="0"/>
            </a:endParaRPr>
          </a:p>
        </p:txBody>
      </p:sp>
      <p:grpSp>
        <p:nvGrpSpPr>
          <p:cNvPr id="16" name="组合 49">
            <a:extLst>
              <a:ext uri="{FF2B5EF4-FFF2-40B4-BE49-F238E27FC236}">
                <a16:creationId xmlns:a16="http://schemas.microsoft.com/office/drawing/2014/main" id="{E89C2E77-60DB-2949-88DD-15DC84348E5C}"/>
              </a:ext>
            </a:extLst>
          </p:cNvPr>
          <p:cNvGrpSpPr/>
          <p:nvPr/>
        </p:nvGrpSpPr>
        <p:grpSpPr>
          <a:xfrm>
            <a:off x="926904" y="3879800"/>
            <a:ext cx="10320395" cy="530737"/>
            <a:chOff x="470268" y="2567297"/>
            <a:chExt cx="5646136" cy="530737"/>
          </a:xfrm>
        </p:grpSpPr>
        <p:sp>
          <p:nvSpPr>
            <p:cNvPr id="17" name="TextBox 18">
              <a:extLst>
                <a:ext uri="{FF2B5EF4-FFF2-40B4-BE49-F238E27FC236}">
                  <a16:creationId xmlns:a16="http://schemas.microsoft.com/office/drawing/2014/main" id="{25033E17-5FC6-B04D-BDBC-C10E5BFB4C73}"/>
                </a:ext>
              </a:extLst>
            </p:cNvPr>
            <p:cNvSpPr txBox="1"/>
            <p:nvPr/>
          </p:nvSpPr>
          <p:spPr>
            <a:xfrm flipH="1">
              <a:off x="488653" y="2567297"/>
              <a:ext cx="5627751" cy="461665"/>
            </a:xfrm>
            <a:prstGeom prst="rect">
              <a:avLst/>
            </a:prstGeom>
            <a:noFill/>
          </p:spPr>
          <p:txBody>
            <a:bodyPr wrap="none" rtlCol="0">
              <a:spAutoFit/>
            </a:bodyPr>
            <a:lstStyle/>
            <a:p>
              <a:r>
                <a:rPr lang="en-US" sz="2400" dirty="0">
                  <a:latin typeface="Arial" panose="020B0604020202020204" pitchFamily="34" charset="0"/>
                  <a:ea typeface="Microsoft YaHei" panose="020B0503020204020204" charset="-122"/>
                  <a:cs typeface="+mn-ea"/>
                </a:rPr>
                <a:t>Remove noise from the data and improve the model predictive capabilities</a:t>
              </a:r>
            </a:p>
          </p:txBody>
        </p:sp>
        <p:sp>
          <p:nvSpPr>
            <p:cNvPr id="18" name="矩形 51">
              <a:extLst>
                <a:ext uri="{FF2B5EF4-FFF2-40B4-BE49-F238E27FC236}">
                  <a16:creationId xmlns:a16="http://schemas.microsoft.com/office/drawing/2014/main" id="{BFBBEF66-9E98-854B-A8F9-B45045521E3D}"/>
                </a:ext>
              </a:extLst>
            </p:cNvPr>
            <p:cNvSpPr/>
            <p:nvPr/>
          </p:nvSpPr>
          <p:spPr>
            <a:xfrm>
              <a:off x="470268" y="2823664"/>
              <a:ext cx="2774220" cy="274370"/>
            </a:xfrm>
            <a:prstGeom prst="rect">
              <a:avLst/>
            </a:prstGeom>
          </p:spPr>
          <p:txBody>
            <a:bodyPr wrap="square">
              <a:spAutoFit/>
            </a:bodyPr>
            <a:lstStyle/>
            <a:p>
              <a:pPr>
                <a:lnSpc>
                  <a:spcPct val="150000"/>
                </a:lnSpc>
              </a:pPr>
              <a:endParaRPr lang="en-US" altLang="zh-CN" sz="900" dirty="0">
                <a:solidFill>
                  <a:schemeClr val="tx1">
                    <a:lumMod val="75000"/>
                    <a:lumOff val="25000"/>
                  </a:schemeClr>
                </a:solidFill>
                <a:latin typeface="Arial" panose="020B0604020202020204" pitchFamily="34" charset="0"/>
                <a:ea typeface="Microsoft YaHei" panose="020B0503020204020204" charset="-122"/>
                <a:cs typeface="+mn-ea"/>
                <a:sym typeface="Arial" panose="020B0604020202020204" pitchFamily="34" charset="0"/>
              </a:endParaRPr>
            </a:p>
          </p:txBody>
        </p:sp>
      </p:grpSp>
      <p:sp>
        <p:nvSpPr>
          <p:cNvPr id="8" name="TextBox 7">
            <a:extLst>
              <a:ext uri="{FF2B5EF4-FFF2-40B4-BE49-F238E27FC236}">
                <a16:creationId xmlns:a16="http://schemas.microsoft.com/office/drawing/2014/main" id="{ECAE7528-E165-3F4D-AEA6-B4880E55F9B6}"/>
              </a:ext>
            </a:extLst>
          </p:cNvPr>
          <p:cNvSpPr txBox="1"/>
          <p:nvPr/>
        </p:nvSpPr>
        <p:spPr>
          <a:xfrm>
            <a:off x="1706880" y="3621024"/>
            <a:ext cx="184731" cy="369332"/>
          </a:xfrm>
          <a:prstGeom prst="rect">
            <a:avLst/>
          </a:prstGeom>
          <a:noFill/>
        </p:spPr>
        <p:txBody>
          <a:bodyPr wrap="none" rtlCol="0">
            <a:spAutoFit/>
          </a:bodyPr>
          <a:lstStyle/>
          <a:p>
            <a:endParaRPr lang="en-US" dirty="0"/>
          </a:p>
        </p:txBody>
      </p:sp>
      <p:sp>
        <p:nvSpPr>
          <p:cNvPr id="21" name="Freeform 20">
            <a:extLst>
              <a:ext uri="{FF2B5EF4-FFF2-40B4-BE49-F238E27FC236}">
                <a16:creationId xmlns:a16="http://schemas.microsoft.com/office/drawing/2014/main" id="{5CD14A24-D6C1-854F-8E1D-406D34D5D6C2}"/>
              </a:ext>
            </a:extLst>
          </p:cNvPr>
          <p:cNvSpPr>
            <a:spLocks noEditPoints="1"/>
          </p:cNvSpPr>
          <p:nvPr/>
        </p:nvSpPr>
        <p:spPr bwMode="auto">
          <a:xfrm>
            <a:off x="528578" y="5204878"/>
            <a:ext cx="393460" cy="393457"/>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1"/>
          </a:solidFill>
          <a:ln w="9525">
            <a:noFill/>
            <a:round/>
          </a:ln>
        </p:spPr>
        <p:txBody>
          <a:bodyPr vert="horz" wrap="square" lIns="105873" tIns="52936" rIns="105873" bIns="52936" numCol="1" anchor="t" anchorCtr="0" compatLnSpc="1"/>
          <a:lstStyle/>
          <a:p>
            <a:pPr>
              <a:lnSpc>
                <a:spcPct val="120000"/>
              </a:lnSpc>
            </a:pPr>
            <a:endParaRPr lang="en-US" sz="760" dirty="0">
              <a:solidFill>
                <a:schemeClr val="tx1">
                  <a:lumMod val="75000"/>
                  <a:lumOff val="25000"/>
                </a:schemeClr>
              </a:solidFill>
              <a:latin typeface="Arial" panose="020B0604020202020204" pitchFamily="34" charset="0"/>
              <a:ea typeface="Microsoft YaHei" panose="020B0503020204020204" charset="-122"/>
              <a:cs typeface="+mn-ea"/>
              <a:sym typeface="Arial" panose="020B0604020202020204" pitchFamily="34" charset="0"/>
            </a:endParaRPr>
          </a:p>
        </p:txBody>
      </p:sp>
      <p:grpSp>
        <p:nvGrpSpPr>
          <p:cNvPr id="22" name="组合 49">
            <a:extLst>
              <a:ext uri="{FF2B5EF4-FFF2-40B4-BE49-F238E27FC236}">
                <a16:creationId xmlns:a16="http://schemas.microsoft.com/office/drawing/2014/main" id="{6F1C32DB-1D68-E54C-941F-8F44E9689A6C}"/>
              </a:ext>
            </a:extLst>
          </p:cNvPr>
          <p:cNvGrpSpPr/>
          <p:nvPr/>
        </p:nvGrpSpPr>
        <p:grpSpPr>
          <a:xfrm>
            <a:off x="924471" y="5191971"/>
            <a:ext cx="6731273" cy="530737"/>
            <a:chOff x="470268" y="2567297"/>
            <a:chExt cx="3682581" cy="530737"/>
          </a:xfrm>
        </p:grpSpPr>
        <p:sp>
          <p:nvSpPr>
            <p:cNvPr id="23" name="TextBox 18">
              <a:extLst>
                <a:ext uri="{FF2B5EF4-FFF2-40B4-BE49-F238E27FC236}">
                  <a16:creationId xmlns:a16="http://schemas.microsoft.com/office/drawing/2014/main" id="{F6BE8E09-FAD0-474B-BA56-030DB18BA6D3}"/>
                </a:ext>
              </a:extLst>
            </p:cNvPr>
            <p:cNvSpPr txBox="1"/>
            <p:nvPr/>
          </p:nvSpPr>
          <p:spPr>
            <a:xfrm flipH="1">
              <a:off x="488653" y="2567297"/>
              <a:ext cx="3664196" cy="461665"/>
            </a:xfrm>
            <a:prstGeom prst="rect">
              <a:avLst/>
            </a:prstGeom>
            <a:noFill/>
          </p:spPr>
          <p:txBody>
            <a:bodyPr wrap="none" rtlCol="0">
              <a:spAutoFit/>
            </a:bodyPr>
            <a:lstStyle/>
            <a:p>
              <a:r>
                <a:rPr lang="en-US" sz="2400" dirty="0">
                  <a:latin typeface="Arial" panose="020B0604020202020204" pitchFamily="34" charset="0"/>
                  <a:ea typeface="Microsoft YaHei" panose="020B0503020204020204" charset="-122"/>
                  <a:cs typeface="+mn-ea"/>
                </a:rPr>
                <a:t> Make the data interpretation easier by humans</a:t>
              </a:r>
              <a:r>
                <a:rPr lang="en-US" sz="2400" dirty="0"/>
                <a:t> </a:t>
              </a:r>
            </a:p>
          </p:txBody>
        </p:sp>
        <p:sp>
          <p:nvSpPr>
            <p:cNvPr id="24" name="矩形 51">
              <a:extLst>
                <a:ext uri="{FF2B5EF4-FFF2-40B4-BE49-F238E27FC236}">
                  <a16:creationId xmlns:a16="http://schemas.microsoft.com/office/drawing/2014/main" id="{E8D30819-5F68-D546-A03E-29FE048C84BD}"/>
                </a:ext>
              </a:extLst>
            </p:cNvPr>
            <p:cNvSpPr/>
            <p:nvPr/>
          </p:nvSpPr>
          <p:spPr>
            <a:xfrm>
              <a:off x="470268" y="2823664"/>
              <a:ext cx="2774220" cy="274370"/>
            </a:xfrm>
            <a:prstGeom prst="rect">
              <a:avLst/>
            </a:prstGeom>
          </p:spPr>
          <p:txBody>
            <a:bodyPr wrap="square">
              <a:spAutoFit/>
            </a:bodyPr>
            <a:lstStyle/>
            <a:p>
              <a:pPr>
                <a:lnSpc>
                  <a:spcPct val="150000"/>
                </a:lnSpc>
              </a:pPr>
              <a:endParaRPr lang="en-US" altLang="zh-CN" sz="900" dirty="0">
                <a:solidFill>
                  <a:schemeClr val="tx1">
                    <a:lumMod val="75000"/>
                    <a:lumOff val="25000"/>
                  </a:schemeClr>
                </a:solidFill>
                <a:latin typeface="Arial" panose="020B0604020202020204" pitchFamily="34" charset="0"/>
                <a:ea typeface="Microsoft YaHei" panose="020B0503020204020204" charset="-122"/>
                <a:cs typeface="+mn-ea"/>
                <a:sym typeface="Arial" panose="020B0604020202020204" pitchFamily="34" charset="0"/>
              </a:endParaRPr>
            </a:p>
          </p:txBody>
        </p:sp>
      </p:grpSp>
    </p:spTree>
    <p:extLst>
      <p:ext uri="{BB962C8B-B14F-4D97-AF65-F5344CB8AC3E}">
        <p14:creationId xmlns:p14="http://schemas.microsoft.com/office/powerpoint/2010/main" val="73148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53" presetClass="entr" presetSubtype="16"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10" grpId="0" bldLvl="0" animBg="1"/>
      <p:bldP spid="15" grpId="0" bldLvl="0" animBg="1"/>
      <p:bldP spid="2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1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D8494A-D0D2-4D5B-98E9-D394DECE5255}"/>
              </a:ext>
            </a:extLst>
          </p:cNvPr>
          <p:cNvSpPr>
            <a:spLocks noGrp="1"/>
          </p:cNvSpPr>
          <p:nvPr>
            <p:ph type="title"/>
          </p:nvPr>
        </p:nvSpPr>
        <p:spPr>
          <a:xfrm>
            <a:off x="1116352" y="655128"/>
            <a:ext cx="4613318" cy="1499616"/>
          </a:xfrm>
        </p:spPr>
        <p:txBody>
          <a:bodyPr vert="horz" lIns="91440" tIns="45720" rIns="91440" bIns="45720" rtlCol="0" anchor="b">
            <a:normAutofit/>
          </a:bodyPr>
          <a:lstStyle/>
          <a:p>
            <a:pPr algn="l">
              <a:lnSpc>
                <a:spcPct val="90000"/>
              </a:lnSpc>
            </a:pPr>
            <a:r>
              <a:rPr lang="en-US" altLang="zh-CN" sz="4200" b="1"/>
              <a:t>Data Augmentation:</a:t>
            </a:r>
            <a:endParaRPr lang="en-US" altLang="zh-CN" sz="4200"/>
          </a:p>
        </p:txBody>
      </p:sp>
      <p:sp>
        <p:nvSpPr>
          <p:cNvPr id="38"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6891"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14">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584" y="73152"/>
            <a:ext cx="1178815" cy="232963"/>
            <a:chOff x="7763256" y="73152"/>
            <a:chExt cx="1178966" cy="232963"/>
          </a:xfrm>
        </p:grpSpPr>
        <p:sp>
          <p:nvSpPr>
            <p:cNvPr id="16"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Graphical user interface, text, application, email&#10;&#10;Description automatically generated">
            <a:extLst>
              <a:ext uri="{FF2B5EF4-FFF2-40B4-BE49-F238E27FC236}">
                <a16:creationId xmlns:a16="http://schemas.microsoft.com/office/drawing/2014/main" id="{23D2A1B7-D407-4375-B972-AC1922EF9BB3}"/>
              </a:ext>
            </a:extLst>
          </p:cNvPr>
          <p:cNvPicPr/>
          <p:nvPr/>
        </p:nvPicPr>
        <p:blipFill>
          <a:blip r:embed="rId2"/>
          <a:stretch>
            <a:fillRect/>
          </a:stretch>
        </p:blipFill>
        <p:spPr>
          <a:xfrm>
            <a:off x="6478993" y="925961"/>
            <a:ext cx="5586214" cy="1424485"/>
          </a:xfrm>
          <a:prstGeom prst="rect">
            <a:avLst/>
          </a:prstGeom>
        </p:spPr>
      </p:pic>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606891"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E592E5A-A816-4ACA-AF7D-2E7E38C32C8E}"/>
              </a:ext>
            </a:extLst>
          </p:cNvPr>
          <p:cNvPicPr/>
          <p:nvPr/>
        </p:nvPicPr>
        <p:blipFill>
          <a:blip r:embed="rId3"/>
          <a:stretch>
            <a:fillRect/>
          </a:stretch>
        </p:blipFill>
        <p:spPr>
          <a:xfrm>
            <a:off x="749106" y="3500468"/>
            <a:ext cx="5586214" cy="3086383"/>
          </a:xfrm>
          <a:prstGeom prst="rect">
            <a:avLst/>
          </a:prstGeom>
        </p:spPr>
      </p:pic>
      <p:pic>
        <p:nvPicPr>
          <p:cNvPr id="6" name="Picture 5">
            <a:extLst>
              <a:ext uri="{FF2B5EF4-FFF2-40B4-BE49-F238E27FC236}">
                <a16:creationId xmlns:a16="http://schemas.microsoft.com/office/drawing/2014/main" id="{8E2736F6-902C-4FE9-A9D6-E9051C001383}"/>
              </a:ext>
            </a:extLst>
          </p:cNvPr>
          <p:cNvPicPr/>
          <p:nvPr/>
        </p:nvPicPr>
        <p:blipFill>
          <a:blip r:embed="rId4"/>
          <a:stretch>
            <a:fillRect/>
          </a:stretch>
        </p:blipFill>
        <p:spPr>
          <a:xfrm>
            <a:off x="6478994" y="3982279"/>
            <a:ext cx="5586214" cy="2122761"/>
          </a:xfrm>
          <a:prstGeom prst="rect">
            <a:avLst/>
          </a:prstGeom>
        </p:spPr>
      </p:pic>
    </p:spTree>
    <p:extLst>
      <p:ext uri="{BB962C8B-B14F-4D97-AF65-F5344CB8AC3E}">
        <p14:creationId xmlns:p14="http://schemas.microsoft.com/office/powerpoint/2010/main" val="922518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p:nvPr>
            <p:custDataLst>
              <p:tags r:id="rId2"/>
            </p:custDataLst>
          </p:nvPr>
        </p:nvSpPr>
        <p:spPr>
          <a:xfrm>
            <a:off x="838622" y="188640"/>
            <a:ext cx="10973485" cy="1245000"/>
          </a:xfrm>
          <a:prstGeom prst="rect">
            <a:avLst/>
          </a:prstGeom>
          <a:noFill/>
          <a:ln w="3175">
            <a:noFill/>
            <a:prstDash val="sysDash"/>
          </a:ln>
        </p:spPr>
        <p:txBody>
          <a:bodyPr wrap="square" lIns="71988" tIns="35994" rIns="71988" bIns="107983"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Microsoft YaHei" panose="020B0503020204020204" charset="-122"/>
                <a:cs typeface="Segoe UI" panose="020B0502040204020203" pitchFamily="34" charset="0"/>
              </a:defRPr>
            </a:lvl1pPr>
          </a:lstStyle>
          <a:p>
            <a:pPr marL="0" marR="0" lvl="0" indent="0" algn="l" defTabSz="913765" rtl="0" eaLnBrk="1" fontAlgn="auto" latinLnBrk="0" hangingPunct="1">
              <a:lnSpc>
                <a:spcPct val="90000"/>
              </a:lnSpc>
              <a:spcBef>
                <a:spcPct val="0"/>
              </a:spcBef>
              <a:spcAft>
                <a:spcPts val="800"/>
              </a:spcAft>
              <a:buClrTx/>
              <a:buSzTx/>
              <a:buFontTx/>
              <a:buNone/>
              <a:defRPr/>
            </a:pPr>
            <a:r>
              <a:rPr lang="en-US" altLang="zh-CN" sz="3600" spc="50" dirty="0">
                <a:ln w="3175">
                  <a:noFill/>
                  <a:prstDash val="dash"/>
                </a:ln>
                <a:solidFill>
                  <a:schemeClr val="accent1"/>
                </a:solidFill>
                <a:ea typeface="Microsoft YaHei Light" panose="020B0502040204020203" pitchFamily="34" charset="-122"/>
                <a:cs typeface="Microsoft YaHei" panose="020B0503020204020204" charset="-122"/>
                <a:sym typeface="+mn-ea"/>
              </a:rPr>
              <a:t>Model Selection</a:t>
            </a:r>
          </a:p>
        </p:txBody>
      </p:sp>
      <p:sp>
        <p:nvSpPr>
          <p:cNvPr id="5" name="五边形 1">
            <a:extLst>
              <a:ext uri="{FF2B5EF4-FFF2-40B4-BE49-F238E27FC236}">
                <a16:creationId xmlns:a16="http://schemas.microsoft.com/office/drawing/2014/main" id="{3854A836-75B8-8143-8C77-8B1BF530353B}"/>
              </a:ext>
            </a:extLst>
          </p:cNvPr>
          <p:cNvSpPr/>
          <p:nvPr/>
        </p:nvSpPr>
        <p:spPr>
          <a:xfrm>
            <a:off x="279624" y="404664"/>
            <a:ext cx="360040" cy="5760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Table 5">
            <a:extLst>
              <a:ext uri="{FF2B5EF4-FFF2-40B4-BE49-F238E27FC236}">
                <a16:creationId xmlns:a16="http://schemas.microsoft.com/office/drawing/2014/main" id="{7A4CF72F-A8AE-BE42-A064-9756125DAEA1}"/>
              </a:ext>
            </a:extLst>
          </p:cNvPr>
          <p:cNvGraphicFramePr>
            <a:graphicFrameLocks noGrp="1"/>
          </p:cNvGraphicFramePr>
          <p:nvPr>
            <p:extLst>
              <p:ext uri="{D42A27DB-BD31-4B8C-83A1-F6EECF244321}">
                <p14:modId xmlns:p14="http://schemas.microsoft.com/office/powerpoint/2010/main" val="2715037880"/>
              </p:ext>
            </p:extLst>
          </p:nvPr>
        </p:nvGraphicFramePr>
        <p:xfrm>
          <a:off x="838622" y="1463023"/>
          <a:ext cx="10513170" cy="4618352"/>
        </p:xfrm>
        <a:graphic>
          <a:graphicData uri="http://schemas.openxmlformats.org/drawingml/2006/table">
            <a:tbl>
              <a:tblPr firstRow="1" bandRow="1">
                <a:tableStyleId>{FABFCF23-3B69-468F-B69F-88F6DE6A72F2}</a:tableStyleId>
              </a:tblPr>
              <a:tblGrid>
                <a:gridCol w="2102634">
                  <a:extLst>
                    <a:ext uri="{9D8B030D-6E8A-4147-A177-3AD203B41FA5}">
                      <a16:colId xmlns:a16="http://schemas.microsoft.com/office/drawing/2014/main" val="2574433358"/>
                    </a:ext>
                  </a:extLst>
                </a:gridCol>
                <a:gridCol w="2102634">
                  <a:extLst>
                    <a:ext uri="{9D8B030D-6E8A-4147-A177-3AD203B41FA5}">
                      <a16:colId xmlns:a16="http://schemas.microsoft.com/office/drawing/2014/main" val="3037591813"/>
                    </a:ext>
                  </a:extLst>
                </a:gridCol>
                <a:gridCol w="2102634">
                  <a:extLst>
                    <a:ext uri="{9D8B030D-6E8A-4147-A177-3AD203B41FA5}">
                      <a16:colId xmlns:a16="http://schemas.microsoft.com/office/drawing/2014/main" val="1696077097"/>
                    </a:ext>
                  </a:extLst>
                </a:gridCol>
                <a:gridCol w="2102634">
                  <a:extLst>
                    <a:ext uri="{9D8B030D-6E8A-4147-A177-3AD203B41FA5}">
                      <a16:colId xmlns:a16="http://schemas.microsoft.com/office/drawing/2014/main" val="1994494172"/>
                    </a:ext>
                  </a:extLst>
                </a:gridCol>
                <a:gridCol w="2102634">
                  <a:extLst>
                    <a:ext uri="{9D8B030D-6E8A-4147-A177-3AD203B41FA5}">
                      <a16:colId xmlns:a16="http://schemas.microsoft.com/office/drawing/2014/main" val="470807776"/>
                    </a:ext>
                  </a:extLst>
                </a:gridCol>
              </a:tblGrid>
              <a:tr h="903128">
                <a:tc>
                  <a:txBody>
                    <a:bodyPr/>
                    <a:lstStyle/>
                    <a:p>
                      <a:pPr algn="ctr"/>
                      <a:endParaRPr lang="en-US" sz="2000" dirty="0">
                        <a:solidFill>
                          <a:schemeClr val="tx1"/>
                        </a:solidFill>
                      </a:endParaRPr>
                    </a:p>
                    <a:p>
                      <a:pPr algn="ctr"/>
                      <a:r>
                        <a:rPr lang="en-US" sz="2000" dirty="0">
                          <a:solidFill>
                            <a:schemeClr val="tx1"/>
                          </a:solidFill>
                        </a:rPr>
                        <a:t>Method</a:t>
                      </a:r>
                    </a:p>
                  </a:txBody>
                  <a:tcPr>
                    <a:lnR w="12700" cap="flat" cmpd="sng" algn="ctr">
                      <a:solidFill>
                        <a:schemeClr val="tx1"/>
                      </a:solidFill>
                      <a:prstDash val="solid"/>
                      <a:round/>
                      <a:headEnd type="none" w="med" len="med"/>
                      <a:tailEnd type="none" w="med" len="med"/>
                    </a:lnR>
                  </a:tcPr>
                </a:tc>
                <a:tc>
                  <a:txBody>
                    <a:bodyPr/>
                    <a:lstStyle/>
                    <a:p>
                      <a:pPr algn="ctr"/>
                      <a:endParaRPr lang="en-US" sz="2000" dirty="0">
                        <a:solidFill>
                          <a:schemeClr val="tx1"/>
                        </a:solidFill>
                      </a:endParaRPr>
                    </a:p>
                    <a:p>
                      <a:pPr algn="ctr"/>
                      <a:r>
                        <a:rPr lang="en-US" sz="2000" dirty="0">
                          <a:solidFill>
                            <a:schemeClr val="tx1"/>
                          </a:solidFill>
                        </a:rPr>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000" dirty="0">
                        <a:solidFill>
                          <a:schemeClr val="tx1"/>
                        </a:solidFill>
                      </a:endParaRPr>
                    </a:p>
                    <a:p>
                      <a:pPr algn="ctr"/>
                      <a:r>
                        <a:rPr lang="en-US" sz="2000" dirty="0">
                          <a:solidFill>
                            <a:schemeClr val="tx1"/>
                          </a:solidFill>
                        </a:rPr>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000" dirty="0">
                        <a:solidFill>
                          <a:schemeClr val="tx1"/>
                        </a:solidFill>
                      </a:endParaRPr>
                    </a:p>
                    <a:p>
                      <a:pPr algn="ctr"/>
                      <a:r>
                        <a:rPr lang="en-US" sz="2000" dirty="0">
                          <a:solidFill>
                            <a:schemeClr val="tx1"/>
                          </a:solidFill>
                        </a:rPr>
                        <a:t>Recall(%)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000" dirty="0">
                        <a:solidFill>
                          <a:schemeClr val="tx1"/>
                        </a:solidFill>
                      </a:endParaRPr>
                    </a:p>
                    <a:p>
                      <a:pPr algn="ctr"/>
                      <a:r>
                        <a:rPr lang="en-US" sz="2000" dirty="0">
                          <a:solidFill>
                            <a:schemeClr val="tx1"/>
                          </a:solidFill>
                        </a:rPr>
                        <a:t>Validation Accuracy(%)</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04071144"/>
                  </a:ext>
                </a:extLst>
              </a:tr>
              <a:tr h="903128">
                <a:tc>
                  <a:txBody>
                    <a:bodyPr/>
                    <a:lstStyle/>
                    <a:p>
                      <a:pPr algn="ctr"/>
                      <a:endParaRPr lang="en-US" sz="2000" dirty="0"/>
                    </a:p>
                    <a:p>
                      <a:pPr algn="ctr"/>
                      <a:r>
                        <a:rPr lang="en-US" sz="2000" dirty="0"/>
                        <a:t>VGGNet11</a:t>
                      </a:r>
                    </a:p>
                  </a:txBody>
                  <a:tcPr>
                    <a:lnR w="12700" cap="flat" cmpd="sng" algn="ctr">
                      <a:solidFill>
                        <a:schemeClr val="tx1"/>
                      </a:solidFill>
                      <a:prstDash val="solid"/>
                      <a:round/>
                      <a:headEnd type="none" w="med" len="med"/>
                      <a:tailEnd type="none" w="med" len="med"/>
                    </a:lnR>
                  </a:tcPr>
                </a:tc>
                <a:tc>
                  <a:txBody>
                    <a:bodyPr/>
                    <a:lstStyle/>
                    <a:p>
                      <a:pPr algn="ctr"/>
                      <a:endParaRPr lang="en-US" sz="2000" dirty="0"/>
                    </a:p>
                    <a:p>
                      <a:pPr algn="ctr"/>
                      <a:r>
                        <a:rPr lang="en-US" sz="2000" dirty="0"/>
                        <a:t>49.51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000" dirty="0"/>
                    </a:p>
                    <a:p>
                      <a:pPr algn="ctr"/>
                      <a:r>
                        <a:rPr lang="en-US" sz="2000" dirty="0"/>
                        <a:t>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000" dirty="0"/>
                    </a:p>
                    <a:p>
                      <a:pPr algn="ctr"/>
                      <a:r>
                        <a:rPr lang="en-US" sz="2000" dirty="0"/>
                        <a:t>66.37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000" dirty="0"/>
                    </a:p>
                    <a:p>
                      <a:pPr algn="ctr"/>
                      <a:r>
                        <a:rPr lang="en-US" sz="2000" dirty="0"/>
                        <a:t>50.80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02114817"/>
                  </a:ext>
                </a:extLst>
              </a:tr>
              <a:tr h="903128">
                <a:tc>
                  <a:txBody>
                    <a:bodyPr/>
                    <a:lstStyle/>
                    <a:p>
                      <a:pPr algn="ctr"/>
                      <a:endParaRPr lang="en-US" sz="2000" dirty="0"/>
                    </a:p>
                    <a:p>
                      <a:pPr algn="ctr"/>
                      <a:r>
                        <a:rPr lang="en-US" sz="2000" dirty="0" err="1"/>
                        <a:t>GoogLeNet</a:t>
                      </a:r>
                      <a:endParaRPr lang="en-US" sz="2000" dirty="0"/>
                    </a:p>
                  </a:txBody>
                  <a:tcPr>
                    <a:lnR w="12700" cap="flat" cmpd="sng" algn="ctr">
                      <a:solidFill>
                        <a:schemeClr val="tx1"/>
                      </a:solidFill>
                      <a:prstDash val="solid"/>
                      <a:round/>
                      <a:headEnd type="none" w="med" len="med"/>
                      <a:tailEnd type="none" w="med" len="med"/>
                    </a:lnR>
                  </a:tcPr>
                </a:tc>
                <a:tc>
                  <a:txBody>
                    <a:bodyPr/>
                    <a:lstStyle/>
                    <a:p>
                      <a:pPr algn="ctr"/>
                      <a:endParaRPr lang="en-US" sz="2000" dirty="0"/>
                    </a:p>
                    <a:p>
                      <a:pPr algn="ctr"/>
                      <a:r>
                        <a:rPr lang="en-US" sz="2000" dirty="0"/>
                        <a:t>76.21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000" dirty="0"/>
                    </a:p>
                    <a:p>
                      <a:pPr algn="ctr"/>
                      <a:r>
                        <a:rPr lang="en-US" sz="2000" dirty="0"/>
                        <a:t>76.64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000" dirty="0"/>
                    </a:p>
                    <a:p>
                      <a:pPr algn="ctr"/>
                      <a:r>
                        <a:rPr lang="en-US" sz="2000" dirty="0"/>
                        <a:t>76.53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000" dirty="0"/>
                    </a:p>
                    <a:p>
                      <a:pPr algn="ctr"/>
                      <a:r>
                        <a:rPr lang="en-US" sz="2000" dirty="0"/>
                        <a:t>76.54</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2467299"/>
                  </a:ext>
                </a:extLst>
              </a:tr>
              <a:tr h="903128">
                <a:tc>
                  <a:txBody>
                    <a:bodyPr/>
                    <a:lstStyle/>
                    <a:p>
                      <a:pPr algn="ctr"/>
                      <a:endParaRPr lang="en-US" sz="2000" dirty="0"/>
                    </a:p>
                    <a:p>
                      <a:pPr algn="ctr"/>
                      <a:r>
                        <a:rPr lang="en-US" sz="2000" dirty="0"/>
                        <a:t>ResNet18</a:t>
                      </a:r>
                    </a:p>
                  </a:txBody>
                  <a:tcPr>
                    <a:lnR w="12700" cap="flat" cmpd="sng" algn="ctr">
                      <a:solidFill>
                        <a:schemeClr val="tx1"/>
                      </a:solidFill>
                      <a:prstDash val="solid"/>
                      <a:round/>
                      <a:headEnd type="none" w="med" len="med"/>
                      <a:tailEnd type="none" w="med" len="med"/>
                    </a:lnR>
                  </a:tcPr>
                </a:tc>
                <a:tc>
                  <a:txBody>
                    <a:bodyPr/>
                    <a:lstStyle/>
                    <a:p>
                      <a:pPr algn="ctr"/>
                      <a:endParaRPr lang="en-US" sz="2000" dirty="0"/>
                    </a:p>
                    <a:p>
                      <a:pPr algn="ctr"/>
                      <a:r>
                        <a:rPr lang="en-US" sz="2000" dirty="0"/>
                        <a:t>63.34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000" dirty="0"/>
                    </a:p>
                    <a:p>
                      <a:pPr algn="ctr"/>
                      <a:r>
                        <a:rPr lang="en-US" sz="2000" dirty="0"/>
                        <a:t>66.37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000" dirty="0"/>
                    </a:p>
                    <a:p>
                      <a:pPr algn="ctr"/>
                      <a:r>
                        <a:rPr lang="en-US" sz="2000" dirty="0"/>
                        <a:t>66.44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000" dirty="0"/>
                    </a:p>
                    <a:p>
                      <a:pPr algn="ctr"/>
                      <a:r>
                        <a:rPr lang="en-US" sz="2000" dirty="0"/>
                        <a:t>66.45</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03037577"/>
                  </a:ext>
                </a:extLst>
              </a:tr>
              <a:tr h="903128">
                <a:tc>
                  <a:txBody>
                    <a:bodyPr/>
                    <a:lstStyle/>
                    <a:p>
                      <a:pPr algn="ctr"/>
                      <a:endParaRPr lang="en-US" sz="2000" b="1" dirty="0"/>
                    </a:p>
                    <a:p>
                      <a:pPr algn="ctr"/>
                      <a:r>
                        <a:rPr lang="en-US" sz="2000" b="1" dirty="0"/>
                        <a:t>ResNet50</a:t>
                      </a:r>
                    </a:p>
                  </a:txBody>
                  <a:tcPr>
                    <a:lnR w="12700" cap="flat" cmpd="sng" algn="ctr">
                      <a:solidFill>
                        <a:schemeClr val="tx1"/>
                      </a:solidFill>
                      <a:prstDash val="solid"/>
                      <a:round/>
                      <a:headEnd type="none" w="med" len="med"/>
                      <a:tailEnd type="none" w="med" len="med"/>
                    </a:lnR>
                  </a:tcPr>
                </a:tc>
                <a:tc>
                  <a:txBody>
                    <a:bodyPr/>
                    <a:lstStyle/>
                    <a:p>
                      <a:pPr algn="ctr"/>
                      <a:endParaRPr lang="en-US" sz="2000" b="1" dirty="0"/>
                    </a:p>
                    <a:p>
                      <a:pPr algn="ctr"/>
                      <a:r>
                        <a:rPr lang="en-US" sz="2000" b="1" dirty="0"/>
                        <a:t>77.84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000" b="1" dirty="0"/>
                    </a:p>
                    <a:p>
                      <a:pPr algn="ctr"/>
                      <a:r>
                        <a:rPr lang="en-US" sz="2000" b="1" dirty="0"/>
                        <a:t>66.37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000" b="1" dirty="0"/>
                    </a:p>
                    <a:p>
                      <a:pPr algn="ctr"/>
                      <a:r>
                        <a:rPr lang="en-US" sz="2000" b="1" dirty="0"/>
                        <a:t>78.02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000" b="1" dirty="0"/>
                    </a:p>
                    <a:p>
                      <a:pPr algn="ctr"/>
                      <a:r>
                        <a:rPr lang="en-US" sz="2000" b="1" dirty="0"/>
                        <a:t>79.62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15549323"/>
                  </a:ext>
                </a:extLst>
              </a:tr>
            </a:tbl>
          </a:graphicData>
        </a:graphic>
      </p:graphicFrame>
    </p:spTree>
    <p:custDataLst>
      <p:tags r:id="rId1"/>
    </p:custDataLst>
    <p:extLst>
      <p:ext uri="{BB962C8B-B14F-4D97-AF65-F5344CB8AC3E}">
        <p14:creationId xmlns:p14="http://schemas.microsoft.com/office/powerpoint/2010/main" val="306711498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32" y="470925"/>
            <a:ext cx="438043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Graphical user interface, text, application, email&#10;&#10;Description automatically generated">
            <a:extLst>
              <a:ext uri="{FF2B5EF4-FFF2-40B4-BE49-F238E27FC236}">
                <a16:creationId xmlns:a16="http://schemas.microsoft.com/office/drawing/2014/main" id="{A0A07A9F-D7E9-4345-938C-96B76193645C}"/>
              </a:ext>
            </a:extLst>
          </p:cNvPr>
          <p:cNvPicPr/>
          <p:nvPr/>
        </p:nvPicPr>
        <p:blipFill>
          <a:blip r:embed="rId2"/>
          <a:stretch>
            <a:fillRect/>
          </a:stretch>
        </p:blipFill>
        <p:spPr>
          <a:xfrm>
            <a:off x="5422900" y="469900"/>
            <a:ext cx="6007100" cy="1689100"/>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FA94AC84-7D71-4809-8386-40239051E3DC}"/>
              </a:ext>
            </a:extLst>
          </p:cNvPr>
          <p:cNvPicPr/>
          <p:nvPr/>
        </p:nvPicPr>
        <p:blipFill>
          <a:blip r:embed="rId3"/>
          <a:stretch>
            <a:fillRect/>
          </a:stretch>
        </p:blipFill>
        <p:spPr>
          <a:xfrm>
            <a:off x="5422900" y="2235200"/>
            <a:ext cx="6007100" cy="2641600"/>
          </a:xfrm>
          <a:prstGeom prst="rect">
            <a:avLst/>
          </a:prstGeom>
        </p:spPr>
      </p:pic>
      <p:pic>
        <p:nvPicPr>
          <p:cNvPr id="6" name="Picture 5" descr="Text&#10;&#10;Description automatically generated">
            <a:extLst>
              <a:ext uri="{FF2B5EF4-FFF2-40B4-BE49-F238E27FC236}">
                <a16:creationId xmlns:a16="http://schemas.microsoft.com/office/drawing/2014/main" id="{B09970CE-C9FE-429B-9E65-42813CF4F8A7}"/>
              </a:ext>
            </a:extLst>
          </p:cNvPr>
          <p:cNvPicPr/>
          <p:nvPr/>
        </p:nvPicPr>
        <p:blipFill>
          <a:blip r:embed="rId4"/>
          <a:stretch>
            <a:fillRect/>
          </a:stretch>
        </p:blipFill>
        <p:spPr>
          <a:xfrm>
            <a:off x="5422900" y="4953000"/>
            <a:ext cx="6007100" cy="1384300"/>
          </a:xfrm>
          <a:prstGeom prst="rect">
            <a:avLst/>
          </a:prstGeom>
        </p:spPr>
      </p:pic>
      <p:sp>
        <p:nvSpPr>
          <p:cNvPr id="2" name="Title 1">
            <a:extLst>
              <a:ext uri="{FF2B5EF4-FFF2-40B4-BE49-F238E27FC236}">
                <a16:creationId xmlns:a16="http://schemas.microsoft.com/office/drawing/2014/main" id="{D6D8111E-8B98-4D68-8486-23FDEF5AAACD}"/>
              </a:ext>
            </a:extLst>
          </p:cNvPr>
          <p:cNvSpPr>
            <a:spLocks noGrp="1"/>
          </p:cNvSpPr>
          <p:nvPr>
            <p:ph type="title"/>
          </p:nvPr>
        </p:nvSpPr>
        <p:spPr>
          <a:xfrm>
            <a:off x="862916" y="1012004"/>
            <a:ext cx="3415713" cy="4795408"/>
          </a:xfrm>
        </p:spPr>
        <p:txBody>
          <a:bodyPr>
            <a:normAutofit/>
          </a:bodyPr>
          <a:lstStyle/>
          <a:p>
            <a:r>
              <a:rPr lang="en-US" altLang="zh-CN" b="1" dirty="0">
                <a:solidFill>
                  <a:srgbClr val="FFFFFF"/>
                </a:solidFill>
              </a:rPr>
              <a:t>Build Module:</a:t>
            </a:r>
            <a:endParaRPr lang="zh-CN" altLang="en-US" dirty="0">
              <a:solidFill>
                <a:srgbClr val="FFFFFF"/>
              </a:solidFill>
            </a:endParaRPr>
          </a:p>
        </p:txBody>
      </p:sp>
    </p:spTree>
    <p:extLst>
      <p:ext uri="{BB962C8B-B14F-4D97-AF65-F5344CB8AC3E}">
        <p14:creationId xmlns:p14="http://schemas.microsoft.com/office/powerpoint/2010/main" val="3692676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136" y="0"/>
            <a:ext cx="11165993"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54" y="0"/>
            <a:ext cx="11154227"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0EBA6C-BBA8-410A-8483-3ED105859FBB}"/>
              </a:ext>
            </a:extLst>
          </p:cNvPr>
          <p:cNvSpPr>
            <a:spLocks noGrp="1"/>
          </p:cNvSpPr>
          <p:nvPr>
            <p:ph type="title"/>
          </p:nvPr>
        </p:nvSpPr>
        <p:spPr>
          <a:xfrm>
            <a:off x="1115422" y="548640"/>
            <a:ext cx="10166804" cy="1179576"/>
          </a:xfrm>
        </p:spPr>
        <p:txBody>
          <a:bodyPr vert="horz" lIns="91440" tIns="45720" rIns="91440" bIns="45720" rtlCol="0" anchor="ctr">
            <a:normAutofit/>
          </a:bodyPr>
          <a:lstStyle/>
          <a:p>
            <a:pPr algn="l">
              <a:lnSpc>
                <a:spcPct val="90000"/>
              </a:lnSpc>
            </a:pPr>
            <a:r>
              <a:rPr lang="en-US" altLang="zh-CN" sz="3700" b="1" dirty="0"/>
              <a:t>Train Model:</a:t>
            </a:r>
            <a:br>
              <a:rPr lang="en-US" altLang="zh-CN" sz="3700" b="1" dirty="0"/>
            </a:br>
            <a:endParaRPr lang="en-US" altLang="zh-CN" sz="3700" dirty="0"/>
          </a:p>
        </p:txBody>
      </p:sp>
      <p:sp>
        <p:nvSpPr>
          <p:cNvPr id="16" name="Rectangle 1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769" y="770799"/>
            <a:ext cx="127999"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Graphical user interface, text, application, email&#10;&#10;Description automatically generated">
            <a:extLst>
              <a:ext uri="{FF2B5EF4-FFF2-40B4-BE49-F238E27FC236}">
                <a16:creationId xmlns:a16="http://schemas.microsoft.com/office/drawing/2014/main" id="{CAEA0758-1D46-41A6-B092-90E371999C30}"/>
              </a:ext>
            </a:extLst>
          </p:cNvPr>
          <p:cNvPicPr/>
          <p:nvPr/>
        </p:nvPicPr>
        <p:blipFill rotWithShape="1">
          <a:blip r:embed="rId2"/>
          <a:srcRect r="17043" b="2"/>
          <a:stretch/>
        </p:blipFill>
        <p:spPr>
          <a:xfrm>
            <a:off x="908185" y="2478024"/>
            <a:ext cx="6009073" cy="3694176"/>
          </a:xfrm>
          <a:prstGeom prst="rect">
            <a:avLst/>
          </a:prstGeom>
        </p:spPr>
      </p:pic>
      <p:sp>
        <p:nvSpPr>
          <p:cNvPr id="5" name="Rectangle 4">
            <a:extLst>
              <a:ext uri="{FF2B5EF4-FFF2-40B4-BE49-F238E27FC236}">
                <a16:creationId xmlns:a16="http://schemas.microsoft.com/office/drawing/2014/main" id="{62460507-820E-48BA-B4C8-BDB5211FCD5A}"/>
              </a:ext>
            </a:extLst>
          </p:cNvPr>
          <p:cNvSpPr/>
          <p:nvPr/>
        </p:nvSpPr>
        <p:spPr>
          <a:xfrm>
            <a:off x="7410487" y="2478024"/>
            <a:ext cx="3871739" cy="3694176"/>
          </a:xfrm>
          <a:prstGeom prst="rect">
            <a:avLst/>
          </a:prstGeom>
        </p:spPr>
        <p:txBody>
          <a:bodyPr vert="horz" lIns="91440" tIns="45720" rIns="91440" bIns="45720" rtlCol="0" anchor="ctr">
            <a:normAutofit/>
          </a:bodyPr>
          <a:lstStyle/>
          <a:p>
            <a:pPr indent="-228600" algn="just">
              <a:lnSpc>
                <a:spcPct val="90000"/>
              </a:lnSpc>
              <a:spcAft>
                <a:spcPts val="600"/>
              </a:spcAft>
              <a:buFont typeface="Arial" panose="020B0604020202020204" pitchFamily="34" charset="0"/>
              <a:buChar char="•"/>
            </a:pPr>
            <a:r>
              <a:rPr lang="en-US" altLang="zh-CN" dirty="0"/>
              <a:t>We use two methods to train the model. At first use all the layers turn on to train the model and then use the first fifty layers to train the model then add the results together as the final results. In order to improve the accuracy and to find out the influence of the n_epoch and the batch_size of the train result. We trained twice of both two method.</a:t>
            </a:r>
          </a:p>
        </p:txBody>
      </p:sp>
    </p:spTree>
    <p:extLst>
      <p:ext uri="{BB962C8B-B14F-4D97-AF65-F5344CB8AC3E}">
        <p14:creationId xmlns:p14="http://schemas.microsoft.com/office/powerpoint/2010/main" val="3604663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005104A-11BE-4A49-A33F-E36B91898E4E}"/>
              </a:ext>
            </a:extLst>
          </p:cNvPr>
          <p:cNvSpPr/>
          <p:nvPr/>
        </p:nvSpPr>
        <p:spPr>
          <a:xfrm>
            <a:off x="1011803" y="1587642"/>
            <a:ext cx="3888492" cy="397120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2400" dirty="0">
                <a:latin typeface="+mj-lt"/>
                <a:ea typeface="+mj-ea"/>
                <a:cs typeface="+mj-cs"/>
              </a:rPr>
              <a:t>The first train results of all layers: Time: 6.674h </a:t>
            </a:r>
          </a:p>
          <a:p>
            <a:pPr>
              <a:lnSpc>
                <a:spcPct val="90000"/>
              </a:lnSpc>
              <a:spcBef>
                <a:spcPct val="0"/>
              </a:spcBef>
              <a:spcAft>
                <a:spcPts val="600"/>
              </a:spcAft>
            </a:pPr>
            <a:endParaRPr lang="en-US" altLang="zh-CN" sz="2400" dirty="0">
              <a:latin typeface="+mj-lt"/>
              <a:ea typeface="+mj-ea"/>
              <a:cs typeface="+mj-cs"/>
            </a:endParaRPr>
          </a:p>
          <a:p>
            <a:pPr>
              <a:lnSpc>
                <a:spcPct val="90000"/>
              </a:lnSpc>
              <a:spcBef>
                <a:spcPct val="0"/>
              </a:spcBef>
              <a:spcAft>
                <a:spcPts val="600"/>
              </a:spcAft>
            </a:pPr>
            <a:endParaRPr lang="en-US" altLang="zh-CN" sz="2400" dirty="0">
              <a:latin typeface="+mj-lt"/>
              <a:ea typeface="+mj-ea"/>
              <a:cs typeface="+mj-cs"/>
            </a:endParaRPr>
          </a:p>
          <a:p>
            <a:pPr>
              <a:lnSpc>
                <a:spcPct val="90000"/>
              </a:lnSpc>
              <a:spcBef>
                <a:spcPct val="0"/>
              </a:spcBef>
              <a:spcAft>
                <a:spcPts val="600"/>
              </a:spcAft>
            </a:pPr>
            <a:r>
              <a:rPr lang="en-US" altLang="zh-CN" sz="2400" dirty="0">
                <a:latin typeface="+mj-lt"/>
                <a:ea typeface="+mj-ea"/>
                <a:cs typeface="+mj-cs"/>
              </a:rPr>
              <a:t>The first train results of the first fifty layers: Time: 1.982h</a:t>
            </a:r>
          </a:p>
          <a:p>
            <a:pPr>
              <a:lnSpc>
                <a:spcPct val="90000"/>
              </a:lnSpc>
              <a:spcBef>
                <a:spcPct val="0"/>
              </a:spcBef>
              <a:spcAft>
                <a:spcPts val="600"/>
              </a:spcAft>
            </a:pPr>
            <a:endParaRPr lang="en-US" altLang="zh-CN" sz="2400" dirty="0">
              <a:latin typeface="+mj-lt"/>
              <a:ea typeface="+mj-ea"/>
              <a:cs typeface="+mj-cs"/>
            </a:endParaRPr>
          </a:p>
        </p:txBody>
      </p:sp>
      <p:sp>
        <p:nvSpPr>
          <p:cNvPr id="20" name="Rectangle 1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6891"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584" y="73152"/>
            <a:ext cx="1178815" cy="232963"/>
            <a:chOff x="7763256" y="73152"/>
            <a:chExt cx="1178966" cy="232963"/>
          </a:xfrm>
        </p:grpSpPr>
        <p:sp>
          <p:nvSpPr>
            <p:cNvPr id="23"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A picture containing table&#10;&#10;Description automatically generated">
            <a:extLst>
              <a:ext uri="{FF2B5EF4-FFF2-40B4-BE49-F238E27FC236}">
                <a16:creationId xmlns:a16="http://schemas.microsoft.com/office/drawing/2014/main" id="{5DDA8466-93FD-466E-82FD-13A5AC751D58}"/>
              </a:ext>
            </a:extLst>
          </p:cNvPr>
          <p:cNvPicPr/>
          <p:nvPr/>
        </p:nvPicPr>
        <p:blipFill>
          <a:blip r:embed="rId2">
            <a:extLst>
              <a:ext uri="{28A0092B-C50C-407E-A947-70E740481C1C}">
                <a14:useLocalDpi xmlns:a14="http://schemas.microsoft.com/office/drawing/2010/main" val="0"/>
              </a:ext>
            </a:extLst>
          </a:blip>
          <a:stretch>
            <a:fillRect/>
          </a:stretch>
        </p:blipFill>
        <p:spPr>
          <a:xfrm>
            <a:off x="5281151" y="4437112"/>
            <a:ext cx="6427230" cy="1092628"/>
          </a:xfrm>
          <a:prstGeom prst="rect">
            <a:avLst/>
          </a:prstGeom>
        </p:spPr>
      </p:pic>
      <p:sp>
        <p:nvSpPr>
          <p:cNvPr id="44" name="Rectangle 4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650"/>
            <a:ext cx="606891"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AB0386-9634-4183-82F1-CCE63F3675D1}"/>
              </a:ext>
            </a:extLst>
          </p:cNvPr>
          <p:cNvPicPr/>
          <p:nvPr/>
        </p:nvPicPr>
        <p:blipFill>
          <a:blip r:embed="rId3">
            <a:extLst>
              <a:ext uri="{28A0092B-C50C-407E-A947-70E740481C1C}">
                <a14:useLocalDpi xmlns:a14="http://schemas.microsoft.com/office/drawing/2010/main" val="0"/>
              </a:ext>
            </a:extLst>
          </a:blip>
          <a:stretch>
            <a:fillRect/>
          </a:stretch>
        </p:blipFill>
        <p:spPr>
          <a:xfrm>
            <a:off x="5519142" y="2015010"/>
            <a:ext cx="6427231" cy="1413990"/>
          </a:xfrm>
          <a:prstGeom prst="rect">
            <a:avLst/>
          </a:prstGeom>
        </p:spPr>
      </p:pic>
      <p:sp>
        <p:nvSpPr>
          <p:cNvPr id="43" name="Title 1">
            <a:extLst>
              <a:ext uri="{FF2B5EF4-FFF2-40B4-BE49-F238E27FC236}">
                <a16:creationId xmlns:a16="http://schemas.microsoft.com/office/drawing/2014/main" id="{C03945F5-1490-420B-9D3E-5DD66F9B6EB5}"/>
              </a:ext>
            </a:extLst>
          </p:cNvPr>
          <p:cNvSpPr>
            <a:spLocks noGrp="1"/>
          </p:cNvSpPr>
          <p:nvPr>
            <p:ph type="title"/>
          </p:nvPr>
        </p:nvSpPr>
        <p:spPr>
          <a:xfrm>
            <a:off x="1011803" y="687774"/>
            <a:ext cx="10166804" cy="911150"/>
          </a:xfrm>
        </p:spPr>
        <p:txBody>
          <a:bodyPr vert="horz" lIns="91440" tIns="45720" rIns="91440" bIns="45720" rtlCol="0" anchor="ctr">
            <a:normAutofit fontScale="90000"/>
          </a:bodyPr>
          <a:lstStyle/>
          <a:p>
            <a:pPr algn="l">
              <a:lnSpc>
                <a:spcPct val="90000"/>
              </a:lnSpc>
            </a:pPr>
            <a:r>
              <a:rPr lang="en-US" altLang="zh-CN" sz="3700" b="1" dirty="0"/>
              <a:t>Train Model:</a:t>
            </a:r>
            <a:br>
              <a:rPr lang="en-US" altLang="zh-CN" sz="3700" b="1" dirty="0"/>
            </a:br>
            <a:endParaRPr lang="en-US" altLang="zh-CN" sz="3700" dirty="0"/>
          </a:p>
        </p:txBody>
      </p:sp>
    </p:spTree>
    <p:extLst>
      <p:ext uri="{BB962C8B-B14F-4D97-AF65-F5344CB8AC3E}">
        <p14:creationId xmlns:p14="http://schemas.microsoft.com/office/powerpoint/2010/main" val="2058450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783349-3542-4B3B-A50F-A926AECB37B6}"/>
              </a:ext>
            </a:extLst>
          </p:cNvPr>
          <p:cNvSpPr/>
          <p:nvPr/>
        </p:nvSpPr>
        <p:spPr>
          <a:xfrm>
            <a:off x="838622" y="1916832"/>
            <a:ext cx="3888492" cy="3395142"/>
          </a:xfrm>
          <a:prstGeom prst="rect">
            <a:avLst/>
          </a:prstGeom>
        </p:spPr>
        <p:txBody>
          <a:bodyPr vert="horz" lIns="91440" tIns="45720" rIns="91440" bIns="45720" rtlCol="0" anchor="b">
            <a:normAutofit/>
          </a:bodyPr>
          <a:lstStyle/>
          <a:p>
            <a:r>
              <a:rPr lang="en-US" altLang="zh-CN" sz="2400" dirty="0"/>
              <a:t>The second train results of the all layers: Time: 5.694h</a:t>
            </a:r>
            <a:endParaRPr lang="zh-CN" altLang="zh-CN" sz="2400" dirty="0"/>
          </a:p>
          <a:p>
            <a:pPr>
              <a:lnSpc>
                <a:spcPct val="90000"/>
              </a:lnSpc>
              <a:spcBef>
                <a:spcPct val="0"/>
              </a:spcBef>
              <a:spcAft>
                <a:spcPts val="600"/>
              </a:spcAft>
            </a:pPr>
            <a:endParaRPr lang="en-US" altLang="zh-CN" sz="2400" dirty="0">
              <a:ea typeface="+mj-ea"/>
              <a:cs typeface="+mj-cs"/>
            </a:endParaRPr>
          </a:p>
          <a:p>
            <a:pPr>
              <a:lnSpc>
                <a:spcPct val="90000"/>
              </a:lnSpc>
              <a:spcBef>
                <a:spcPct val="0"/>
              </a:spcBef>
              <a:spcAft>
                <a:spcPts val="600"/>
              </a:spcAft>
            </a:pPr>
            <a:endParaRPr lang="en-US" altLang="zh-CN" sz="2400" dirty="0">
              <a:ea typeface="+mj-ea"/>
              <a:cs typeface="+mj-cs"/>
            </a:endParaRPr>
          </a:p>
          <a:p>
            <a:r>
              <a:rPr lang="en-US" altLang="zh-CN" sz="2400" dirty="0"/>
              <a:t>The second train results of the first fifty layers: Time: 10.748h</a:t>
            </a:r>
            <a:endParaRPr lang="zh-CN" altLang="zh-CN" sz="2400" dirty="0"/>
          </a:p>
          <a:p>
            <a:pPr>
              <a:lnSpc>
                <a:spcPct val="90000"/>
              </a:lnSpc>
              <a:spcBef>
                <a:spcPct val="0"/>
              </a:spcBef>
              <a:spcAft>
                <a:spcPts val="600"/>
              </a:spcAft>
            </a:pPr>
            <a:endParaRPr lang="en-US" altLang="zh-CN" sz="2400" dirty="0">
              <a:ea typeface="+mj-ea"/>
              <a:cs typeface="+mj-cs"/>
            </a:endParaRPr>
          </a:p>
        </p:txBody>
      </p:sp>
      <p:pic>
        <p:nvPicPr>
          <p:cNvPr id="3" name="Picture 2">
            <a:extLst>
              <a:ext uri="{FF2B5EF4-FFF2-40B4-BE49-F238E27FC236}">
                <a16:creationId xmlns:a16="http://schemas.microsoft.com/office/drawing/2014/main" id="{FF9CAE1D-68C3-4A43-ACE7-B4040C350445}"/>
              </a:ext>
            </a:extLst>
          </p:cNvPr>
          <p:cNvPicPr/>
          <p:nvPr/>
        </p:nvPicPr>
        <p:blipFill>
          <a:blip r:embed="rId2"/>
          <a:stretch>
            <a:fillRect/>
          </a:stretch>
        </p:blipFill>
        <p:spPr>
          <a:xfrm>
            <a:off x="5302252" y="404664"/>
            <a:ext cx="5943600" cy="2230120"/>
          </a:xfrm>
          <a:prstGeom prst="rect">
            <a:avLst/>
          </a:prstGeom>
        </p:spPr>
      </p:pic>
      <p:pic>
        <p:nvPicPr>
          <p:cNvPr id="4" name="Picture 3" descr="Table&#10;&#10;Description automatically generated">
            <a:extLst>
              <a:ext uri="{FF2B5EF4-FFF2-40B4-BE49-F238E27FC236}">
                <a16:creationId xmlns:a16="http://schemas.microsoft.com/office/drawing/2014/main" id="{BEA86205-D108-435A-82C9-AF9653FDB05E}"/>
              </a:ext>
            </a:extLst>
          </p:cNvPr>
          <p:cNvPicPr/>
          <p:nvPr/>
        </p:nvPicPr>
        <p:blipFill>
          <a:blip r:embed="rId3">
            <a:extLst>
              <a:ext uri="{28A0092B-C50C-407E-A947-70E740481C1C}">
                <a14:useLocalDpi xmlns:a14="http://schemas.microsoft.com/office/drawing/2010/main" val="0"/>
              </a:ext>
            </a:extLst>
          </a:blip>
          <a:stretch>
            <a:fillRect/>
          </a:stretch>
        </p:blipFill>
        <p:spPr>
          <a:xfrm>
            <a:off x="5721462" y="2780928"/>
            <a:ext cx="5505450" cy="3818890"/>
          </a:xfrm>
          <a:prstGeom prst="rect">
            <a:avLst/>
          </a:prstGeom>
        </p:spPr>
      </p:pic>
      <p:sp>
        <p:nvSpPr>
          <p:cNvPr id="5" name="Title 1">
            <a:extLst>
              <a:ext uri="{FF2B5EF4-FFF2-40B4-BE49-F238E27FC236}">
                <a16:creationId xmlns:a16="http://schemas.microsoft.com/office/drawing/2014/main" id="{6716377E-758E-4856-9DFC-55B458FEBCFB}"/>
              </a:ext>
            </a:extLst>
          </p:cNvPr>
          <p:cNvSpPr txBox="1">
            <a:spLocks/>
          </p:cNvSpPr>
          <p:nvPr/>
        </p:nvSpPr>
        <p:spPr>
          <a:xfrm>
            <a:off x="514698" y="493569"/>
            <a:ext cx="10166804" cy="11795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altLang="zh-CN" sz="3700" b="1" dirty="0"/>
              <a:t>Train Model:</a:t>
            </a:r>
            <a:br>
              <a:rPr lang="en-US" altLang="zh-CN" sz="3700" b="1" dirty="0"/>
            </a:br>
            <a:endParaRPr lang="en-US" altLang="zh-CN" sz="3700" dirty="0"/>
          </a:p>
        </p:txBody>
      </p:sp>
    </p:spTree>
    <p:extLst>
      <p:ext uri="{BB962C8B-B14F-4D97-AF65-F5344CB8AC3E}">
        <p14:creationId xmlns:p14="http://schemas.microsoft.com/office/powerpoint/2010/main" val="207875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40213B-05C5-41EF-8769-A281E6692F61}"/>
              </a:ext>
            </a:extLst>
          </p:cNvPr>
          <p:cNvPicPr>
            <a:picLocks noChangeAspect="1"/>
          </p:cNvPicPr>
          <p:nvPr/>
        </p:nvPicPr>
        <p:blipFill rotWithShape="1">
          <a:blip r:embed="rId2">
            <a:extLst>
              <a:ext uri="{28A0092B-C50C-407E-A947-70E740481C1C}">
                <a14:useLocalDpi xmlns:a14="http://schemas.microsoft.com/office/drawing/2010/main" val="0"/>
              </a:ext>
            </a:extLst>
          </a:blip>
          <a:srcRect t="7256" b="10315"/>
          <a:stretch/>
        </p:blipFill>
        <p:spPr>
          <a:xfrm>
            <a:off x="22" y="10"/>
            <a:ext cx="12190391" cy="6857990"/>
          </a:xfrm>
          <a:prstGeom prst="rect">
            <a:avLst/>
          </a:prstGeom>
        </p:spPr>
      </p:pic>
      <p:sp>
        <p:nvSpPr>
          <p:cNvPr id="2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6388"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9A54F2E-7FF4-44A4-B544-E46DF1FA3980}"/>
              </a:ext>
            </a:extLst>
          </p:cNvPr>
          <p:cNvSpPr>
            <a:spLocks noGrp="1"/>
          </p:cNvSpPr>
          <p:nvPr>
            <p:ph type="title"/>
          </p:nvPr>
        </p:nvSpPr>
        <p:spPr>
          <a:xfrm>
            <a:off x="719863" y="21319"/>
            <a:ext cx="4203590" cy="1342754"/>
          </a:xfrm>
        </p:spPr>
        <p:txBody>
          <a:bodyPr>
            <a:normAutofit/>
          </a:bodyPr>
          <a:lstStyle/>
          <a:p>
            <a:r>
              <a:rPr lang="en-US" altLang="zh-CN" sz="3600" dirty="0"/>
              <a:t>Table of Contents</a:t>
            </a:r>
            <a:endParaRPr lang="zh-CN" altLang="en-US" sz="3600" dirty="0"/>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6753" y="3337139"/>
            <a:ext cx="935298"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4D47D15-6A11-4A1A-9582-0F9C14129FF8}"/>
              </a:ext>
            </a:extLst>
          </p:cNvPr>
          <p:cNvSpPr>
            <a:spLocks noGrp="1"/>
          </p:cNvSpPr>
          <p:nvPr>
            <p:ph idx="1"/>
          </p:nvPr>
        </p:nvSpPr>
        <p:spPr>
          <a:xfrm>
            <a:off x="525447" y="3417573"/>
            <a:ext cx="4592423" cy="2619839"/>
          </a:xfrm>
        </p:spPr>
        <p:txBody>
          <a:bodyPr anchor="ctr">
            <a:normAutofit/>
          </a:bodyPr>
          <a:lstStyle/>
          <a:p>
            <a:r>
              <a:rPr lang="en-US" altLang="zh-CN" sz="1800" dirty="0"/>
              <a:t>Instruction </a:t>
            </a:r>
          </a:p>
          <a:p>
            <a:r>
              <a:rPr lang="en-US" altLang="zh-CN" sz="1800" dirty="0"/>
              <a:t>Methodology</a:t>
            </a:r>
          </a:p>
          <a:p>
            <a:r>
              <a:rPr lang="en-US" altLang="zh-CN" sz="1800" dirty="0"/>
              <a:t>Description of Dataset</a:t>
            </a:r>
          </a:p>
          <a:p>
            <a:r>
              <a:rPr lang="en-US" altLang="zh-CN" sz="1800" dirty="0"/>
              <a:t>Results and Analysis</a:t>
            </a:r>
          </a:p>
          <a:p>
            <a:r>
              <a:rPr lang="en-US" altLang="zh-CN" sz="1800" dirty="0"/>
              <a:t>Conclusion</a:t>
            </a:r>
          </a:p>
          <a:p>
            <a:r>
              <a:rPr lang="en-US" altLang="zh-CN" sz="1800" dirty="0"/>
              <a:t>Reference</a:t>
            </a:r>
          </a:p>
          <a:p>
            <a:endParaRPr lang="zh-CN" altLang="en-US" sz="1800" dirty="0"/>
          </a:p>
        </p:txBody>
      </p:sp>
      <p:sp>
        <p:nvSpPr>
          <p:cNvPr id="4" name="五边形 1">
            <a:extLst>
              <a:ext uri="{FF2B5EF4-FFF2-40B4-BE49-F238E27FC236}">
                <a16:creationId xmlns:a16="http://schemas.microsoft.com/office/drawing/2014/main" id="{2FA99F0D-D9F4-40E1-9224-8AF25F82BB25}"/>
              </a:ext>
            </a:extLst>
          </p:cNvPr>
          <p:cNvSpPr/>
          <p:nvPr/>
        </p:nvSpPr>
        <p:spPr>
          <a:xfrm>
            <a:off x="279624" y="404664"/>
            <a:ext cx="360040" cy="5760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图片 10" descr="northeastern_university_logo">
            <a:extLst>
              <a:ext uri="{FF2B5EF4-FFF2-40B4-BE49-F238E27FC236}">
                <a16:creationId xmlns:a16="http://schemas.microsoft.com/office/drawing/2014/main" id="{64A64458-B12F-4865-87B4-4EF14B68FDF1}"/>
              </a:ext>
            </a:extLst>
          </p:cNvPr>
          <p:cNvPicPr>
            <a:picLocks noChangeAspect="1"/>
          </p:cNvPicPr>
          <p:nvPr/>
        </p:nvPicPr>
        <p:blipFill>
          <a:blip r:embed="rId3"/>
          <a:stretch>
            <a:fillRect/>
          </a:stretch>
        </p:blipFill>
        <p:spPr>
          <a:xfrm>
            <a:off x="320158" y="1609399"/>
            <a:ext cx="3933190" cy="1403985"/>
          </a:xfrm>
          <a:prstGeom prst="rect">
            <a:avLst/>
          </a:prstGeom>
        </p:spPr>
      </p:pic>
    </p:spTree>
    <p:extLst>
      <p:ext uri="{BB962C8B-B14F-4D97-AF65-F5344CB8AC3E}">
        <p14:creationId xmlns:p14="http://schemas.microsoft.com/office/powerpoint/2010/main" val="1969997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79624" y="404664"/>
            <a:ext cx="360040" cy="5760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9664" y="371638"/>
            <a:ext cx="4724370" cy="646331"/>
          </a:xfrm>
          <a:prstGeom prst="rect">
            <a:avLst/>
          </a:prstGeom>
        </p:spPr>
        <p:txBody>
          <a:bodyPr wrap="none">
            <a:spAutoFit/>
          </a:bodyPr>
          <a:lstStyle/>
          <a:p>
            <a:pPr algn="ctr"/>
            <a:r>
              <a:rPr lang="en-US" altLang="zh-CN" sz="3600" dirty="0">
                <a:solidFill>
                  <a:srgbClr val="C00000"/>
                </a:solidFill>
                <a:latin typeface="Arial" panose="020B0604020202020204" pitchFamily="34" charset="0"/>
                <a:ea typeface="Microsoft YaHei" panose="020B0503020204020204" charset="-122"/>
                <a:cs typeface="Arial" panose="020B0604020202020204" pitchFamily="34" charset="0"/>
                <a:sym typeface="Times New Roman" panose="02020603050405020304"/>
              </a:rPr>
              <a:t>Description of Dataset</a:t>
            </a:r>
          </a:p>
        </p:txBody>
      </p:sp>
      <p:sp>
        <p:nvSpPr>
          <p:cNvPr id="58" name="文本框 30"/>
          <p:cNvSpPr txBox="1"/>
          <p:nvPr/>
        </p:nvSpPr>
        <p:spPr>
          <a:xfrm>
            <a:off x="1206499" y="5302726"/>
            <a:ext cx="9751787" cy="285271"/>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200" dirty="0">
              <a:solidFill>
                <a:schemeClr val="bg1">
                  <a:lumMod val="50000"/>
                </a:schemeClr>
              </a:solidFill>
              <a:latin typeface="Arial" panose="020B0604020202020204" pitchFamily="34" charset="0"/>
              <a:ea typeface="Microsoft YaHei" panose="020B0503020204020204" charset="-122"/>
              <a:cs typeface="+mn-ea"/>
              <a:sym typeface="Arial" panose="020B0604020202020204" pitchFamily="34" charset="0"/>
            </a:endParaRPr>
          </a:p>
        </p:txBody>
      </p:sp>
      <p:sp>
        <p:nvSpPr>
          <p:cNvPr id="39" name="矩形 8">
            <a:extLst>
              <a:ext uri="{FF2B5EF4-FFF2-40B4-BE49-F238E27FC236}">
                <a16:creationId xmlns:a16="http://schemas.microsoft.com/office/drawing/2014/main" id="{2D3581F9-57A8-5248-9780-777ECC2F4C65}"/>
              </a:ext>
            </a:extLst>
          </p:cNvPr>
          <p:cNvSpPr/>
          <p:nvPr/>
        </p:nvSpPr>
        <p:spPr>
          <a:xfrm>
            <a:off x="463098" y="1135292"/>
            <a:ext cx="2164527" cy="523220"/>
          </a:xfrm>
          <a:prstGeom prst="rect">
            <a:avLst/>
          </a:prstGeom>
        </p:spPr>
        <p:txBody>
          <a:bodyPr wrap="square">
            <a:spAutoFit/>
          </a:bodyPr>
          <a:lstStyle/>
          <a:p>
            <a:pPr algn="ctr"/>
            <a:r>
              <a:rPr lang="en-US" altLang="zh-CN" sz="2800" b="1" dirty="0">
                <a:ea typeface="Microsoft YaHei" panose="020B0503020204020204" charset="-122"/>
                <a:sym typeface="Times New Roman" panose="02020603050405020304"/>
              </a:rPr>
              <a:t>Data Source</a:t>
            </a:r>
          </a:p>
        </p:txBody>
      </p:sp>
      <p:sp>
        <p:nvSpPr>
          <p:cNvPr id="7" name="TextBox 6">
            <a:extLst>
              <a:ext uri="{FF2B5EF4-FFF2-40B4-BE49-F238E27FC236}">
                <a16:creationId xmlns:a16="http://schemas.microsoft.com/office/drawing/2014/main" id="{3A01E0B9-01B5-E343-AA10-5EDAFA007189}"/>
              </a:ext>
            </a:extLst>
          </p:cNvPr>
          <p:cNvSpPr txBox="1"/>
          <p:nvPr/>
        </p:nvSpPr>
        <p:spPr>
          <a:xfrm>
            <a:off x="459644" y="1901952"/>
            <a:ext cx="11612226" cy="4893647"/>
          </a:xfrm>
          <a:prstGeom prst="rect">
            <a:avLst/>
          </a:prstGeom>
          <a:noFill/>
        </p:spPr>
        <p:txBody>
          <a:bodyPr wrap="square" rtlCol="0">
            <a:spAutoFit/>
          </a:bodyPr>
          <a:lstStyle/>
          <a:p>
            <a:pPr marL="285750" indent="-285750">
              <a:buFont typeface="Wingdings" pitchFamily="2" charset="2"/>
              <a:buChar char="q"/>
            </a:pPr>
            <a:r>
              <a:rPr lang="en-US" sz="2400" b="1" dirty="0"/>
              <a:t>Dataset</a:t>
            </a:r>
            <a:r>
              <a:rPr lang="en-US" sz="2400" dirty="0"/>
              <a:t> :Best Artworks of All Time</a:t>
            </a:r>
          </a:p>
          <a:p>
            <a:pPr marL="285750" indent="-285750">
              <a:buFont typeface="Wingdings" pitchFamily="2" charset="2"/>
              <a:buChar char="q"/>
            </a:pPr>
            <a:r>
              <a:rPr lang="en-US" sz="2400" b="1" dirty="0"/>
              <a:t>Link</a:t>
            </a:r>
            <a:r>
              <a:rPr lang="en-US" sz="2400" dirty="0"/>
              <a:t>: </a:t>
            </a:r>
            <a:r>
              <a:rPr lang="en-US" sz="2000" u="sng" dirty="0">
                <a:hlinkClick r:id="rId2"/>
              </a:rPr>
              <a:t>https://www.kaggle.com/ikarus777/best-artworks-of-all-time</a:t>
            </a:r>
            <a:endParaRPr lang="en-US" sz="2000" dirty="0"/>
          </a:p>
          <a:p>
            <a:pPr marL="285750" indent="-285750">
              <a:buFont typeface="Wingdings" pitchFamily="2" charset="2"/>
              <a:buChar char="q"/>
            </a:pPr>
            <a:r>
              <a:rPr lang="en-US" sz="2400" b="1" dirty="0"/>
              <a:t>Contributor</a:t>
            </a:r>
            <a:r>
              <a:rPr lang="en-US" sz="2400" dirty="0"/>
              <a:t>: </a:t>
            </a:r>
            <a:r>
              <a:rPr lang="en-US" sz="2400" dirty="0" err="1"/>
              <a:t>Icaro</a:t>
            </a:r>
            <a:endParaRPr lang="en-US" sz="2400" dirty="0"/>
          </a:p>
          <a:p>
            <a:pPr marL="285750" indent="-285750">
              <a:buFont typeface="Wingdings" pitchFamily="2" charset="2"/>
              <a:buChar char="q"/>
            </a:pPr>
            <a:r>
              <a:rPr lang="en-US" sz="2400" b="1" dirty="0"/>
              <a:t>Data Source</a:t>
            </a:r>
            <a:r>
              <a:rPr lang="en-US" sz="2400" dirty="0"/>
              <a:t>:  </a:t>
            </a:r>
            <a:r>
              <a:rPr lang="en-US" sz="2400" u="sng" dirty="0">
                <a:hlinkClick r:id="rId3"/>
              </a:rPr>
              <a:t>artchallenge.ru</a:t>
            </a:r>
            <a:endParaRPr lang="en-US" sz="2400" u="sng" dirty="0"/>
          </a:p>
          <a:p>
            <a:pPr marL="285750" indent="-285750">
              <a:buFont typeface="Wingdings" pitchFamily="2" charset="2"/>
              <a:buChar char="q"/>
            </a:pPr>
            <a:r>
              <a:rPr lang="en-US" sz="2400" b="1" dirty="0"/>
              <a:t>Time Scrapped</a:t>
            </a:r>
            <a:r>
              <a:rPr lang="en-US" sz="2400" dirty="0"/>
              <a:t>: February 2019</a:t>
            </a:r>
          </a:p>
          <a:p>
            <a:pPr marL="285750" indent="-285750">
              <a:buFont typeface="Wingdings" pitchFamily="2" charset="2"/>
              <a:buChar char="q"/>
            </a:pPr>
            <a:r>
              <a:rPr lang="en-US" sz="2400" b="1" dirty="0"/>
              <a:t>Content</a:t>
            </a:r>
            <a:r>
              <a:rPr lang="en-US" sz="2400" dirty="0"/>
              <a:t>: Artworks of the 50 most influential artists of all time </a:t>
            </a:r>
          </a:p>
          <a:p>
            <a:pPr marL="285750" lvl="0" indent="-285750" fontAlgn="base">
              <a:buFont typeface="Wingdings" pitchFamily="2" charset="2"/>
              <a:buChar char="q"/>
            </a:pPr>
            <a:r>
              <a:rPr lang="en-US" sz="2400" b="1" dirty="0"/>
              <a:t>Files</a:t>
            </a:r>
            <a:r>
              <a:rPr lang="en-US" sz="2400" dirty="0"/>
              <a:t>:    </a:t>
            </a:r>
          </a:p>
          <a:p>
            <a:pPr marL="342900" lvl="0" indent="-342900" fontAlgn="base">
              <a:buFont typeface="Arial" panose="020B0604020202020204" pitchFamily="34" charset="0"/>
              <a:buChar char="•"/>
            </a:pPr>
            <a:r>
              <a:rPr lang="en-US" sz="2400" dirty="0" err="1"/>
              <a:t>artists.csv</a:t>
            </a:r>
            <a:r>
              <a:rPr lang="en-US" sz="2400" dirty="0"/>
              <a:t>: dataset of information for each artist, attributes include id, name,  years, genre, nationality, bio, </a:t>
            </a:r>
            <a:r>
              <a:rPr lang="en-US" sz="2400" dirty="0" err="1"/>
              <a:t>wikipedia</a:t>
            </a:r>
            <a:r>
              <a:rPr lang="en-US" sz="2400" dirty="0"/>
              <a:t> and paintings. </a:t>
            </a:r>
          </a:p>
          <a:p>
            <a:pPr marL="342900" lvl="0" indent="-342900" fontAlgn="base">
              <a:buFont typeface="Arial" panose="020B0604020202020204" pitchFamily="34" charset="0"/>
              <a:buChar char="•"/>
            </a:pPr>
            <a:r>
              <a:rPr lang="en-US" sz="2400" dirty="0" err="1"/>
              <a:t>images.zip</a:t>
            </a:r>
            <a:r>
              <a:rPr lang="en-US" sz="2400" dirty="0"/>
              <a:t>: collection of images (full size), divided in folders and sequentially numbered</a:t>
            </a:r>
          </a:p>
          <a:p>
            <a:pPr marL="342900" lvl="0" indent="-342900" fontAlgn="base">
              <a:buFont typeface="Arial" panose="020B0604020202020204" pitchFamily="34" charset="0"/>
              <a:buChar char="•"/>
            </a:pPr>
            <a:r>
              <a:rPr lang="en-US" sz="2400" dirty="0" err="1"/>
              <a:t>resized.zip</a:t>
            </a:r>
            <a:r>
              <a:rPr lang="en-US" sz="2400" dirty="0"/>
              <a:t>: same collection but images have been resized and extracted from folder structure</a:t>
            </a:r>
          </a:p>
          <a:p>
            <a:endParaRPr lang="en-US" sz="2400" dirty="0"/>
          </a:p>
        </p:txBody>
      </p:sp>
    </p:spTree>
    <p:extLst>
      <p:ext uri="{BB962C8B-B14F-4D97-AF65-F5344CB8AC3E}">
        <p14:creationId xmlns:p14="http://schemas.microsoft.com/office/powerpoint/2010/main" val="20297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79624" y="404664"/>
            <a:ext cx="360040" cy="5760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9664" y="371638"/>
            <a:ext cx="4724370" cy="646331"/>
          </a:xfrm>
          <a:prstGeom prst="rect">
            <a:avLst/>
          </a:prstGeom>
        </p:spPr>
        <p:txBody>
          <a:bodyPr wrap="none">
            <a:spAutoFit/>
          </a:bodyPr>
          <a:lstStyle/>
          <a:p>
            <a:pPr algn="ctr"/>
            <a:r>
              <a:rPr lang="en-US" altLang="zh-CN" sz="3600" dirty="0">
                <a:solidFill>
                  <a:srgbClr val="C00000"/>
                </a:solidFill>
                <a:latin typeface="Arial" panose="020B0604020202020204" pitchFamily="34" charset="0"/>
                <a:ea typeface="Microsoft YaHei" panose="020B0503020204020204" charset="-122"/>
                <a:cs typeface="Arial" panose="020B0604020202020204" pitchFamily="34" charset="0"/>
                <a:sym typeface="Times New Roman" panose="02020603050405020304"/>
              </a:rPr>
              <a:t>Description of Dataset</a:t>
            </a:r>
          </a:p>
        </p:txBody>
      </p:sp>
      <p:sp>
        <p:nvSpPr>
          <p:cNvPr id="58" name="文本框 30"/>
          <p:cNvSpPr txBox="1"/>
          <p:nvPr/>
        </p:nvSpPr>
        <p:spPr>
          <a:xfrm>
            <a:off x="1206499" y="5302726"/>
            <a:ext cx="9751787" cy="285271"/>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200" dirty="0">
              <a:solidFill>
                <a:schemeClr val="bg1">
                  <a:lumMod val="50000"/>
                </a:schemeClr>
              </a:solidFill>
              <a:latin typeface="Arial" panose="020B0604020202020204" pitchFamily="34" charset="0"/>
              <a:ea typeface="Microsoft YaHei" panose="020B0503020204020204" charset="-122"/>
              <a:cs typeface="+mn-ea"/>
              <a:sym typeface="Arial" panose="020B0604020202020204" pitchFamily="34" charset="0"/>
            </a:endParaRPr>
          </a:p>
        </p:txBody>
      </p:sp>
      <p:sp>
        <p:nvSpPr>
          <p:cNvPr id="39" name="矩形 8">
            <a:extLst>
              <a:ext uri="{FF2B5EF4-FFF2-40B4-BE49-F238E27FC236}">
                <a16:creationId xmlns:a16="http://schemas.microsoft.com/office/drawing/2014/main" id="{2D3581F9-57A8-5248-9780-777ECC2F4C65}"/>
              </a:ext>
            </a:extLst>
          </p:cNvPr>
          <p:cNvSpPr/>
          <p:nvPr/>
        </p:nvSpPr>
        <p:spPr>
          <a:xfrm>
            <a:off x="463098" y="1135292"/>
            <a:ext cx="2164527" cy="523220"/>
          </a:xfrm>
          <a:prstGeom prst="rect">
            <a:avLst/>
          </a:prstGeom>
        </p:spPr>
        <p:txBody>
          <a:bodyPr wrap="square">
            <a:spAutoFit/>
          </a:bodyPr>
          <a:lstStyle/>
          <a:p>
            <a:pPr algn="ctr"/>
            <a:r>
              <a:rPr lang="en-US" altLang="zh-CN" sz="2800" b="1" dirty="0">
                <a:ea typeface="Microsoft YaHei" panose="020B0503020204020204" charset="-122"/>
                <a:sym typeface="Times New Roman" panose="02020603050405020304"/>
              </a:rPr>
              <a:t>Data Source</a:t>
            </a:r>
          </a:p>
        </p:txBody>
      </p:sp>
      <p:sp>
        <p:nvSpPr>
          <p:cNvPr id="7" name="TextBox 6">
            <a:extLst>
              <a:ext uri="{FF2B5EF4-FFF2-40B4-BE49-F238E27FC236}">
                <a16:creationId xmlns:a16="http://schemas.microsoft.com/office/drawing/2014/main" id="{3A01E0B9-01B5-E343-AA10-5EDAFA007189}"/>
              </a:ext>
            </a:extLst>
          </p:cNvPr>
          <p:cNvSpPr txBox="1"/>
          <p:nvPr/>
        </p:nvSpPr>
        <p:spPr>
          <a:xfrm>
            <a:off x="459644" y="1901952"/>
            <a:ext cx="11612226" cy="4893647"/>
          </a:xfrm>
          <a:prstGeom prst="rect">
            <a:avLst/>
          </a:prstGeom>
          <a:noFill/>
        </p:spPr>
        <p:txBody>
          <a:bodyPr wrap="square" rtlCol="0">
            <a:spAutoFit/>
          </a:bodyPr>
          <a:lstStyle/>
          <a:p>
            <a:pPr marL="285750" indent="-285750">
              <a:buFont typeface="Wingdings" pitchFamily="2" charset="2"/>
              <a:buChar char="q"/>
            </a:pPr>
            <a:r>
              <a:rPr lang="en-US" sz="2400" b="1" dirty="0"/>
              <a:t>Dataset</a:t>
            </a:r>
            <a:r>
              <a:rPr lang="en-US" sz="2400" dirty="0"/>
              <a:t> :Best Artworks of All Time</a:t>
            </a:r>
          </a:p>
          <a:p>
            <a:pPr marL="285750" indent="-285750">
              <a:buFont typeface="Wingdings" pitchFamily="2" charset="2"/>
              <a:buChar char="q"/>
            </a:pPr>
            <a:r>
              <a:rPr lang="en-US" sz="2400" b="1" dirty="0"/>
              <a:t>Link</a:t>
            </a:r>
            <a:r>
              <a:rPr lang="en-US" sz="2400" dirty="0"/>
              <a:t>: </a:t>
            </a:r>
            <a:r>
              <a:rPr lang="en-US" sz="2000" u="sng" dirty="0">
                <a:hlinkClick r:id="rId2"/>
              </a:rPr>
              <a:t>https://www.kaggle.com/ikarus777/best-artworks-of-all-time</a:t>
            </a:r>
            <a:endParaRPr lang="en-US" sz="2000" dirty="0"/>
          </a:p>
          <a:p>
            <a:pPr marL="285750" indent="-285750">
              <a:buFont typeface="Wingdings" pitchFamily="2" charset="2"/>
              <a:buChar char="q"/>
            </a:pPr>
            <a:r>
              <a:rPr lang="en-US" sz="2400" b="1" dirty="0"/>
              <a:t>Contributor</a:t>
            </a:r>
            <a:r>
              <a:rPr lang="en-US" sz="2400" dirty="0"/>
              <a:t>: </a:t>
            </a:r>
            <a:r>
              <a:rPr lang="en-US" sz="2400" dirty="0" err="1"/>
              <a:t>Icaro</a:t>
            </a:r>
            <a:endParaRPr lang="en-US" sz="2400" dirty="0"/>
          </a:p>
          <a:p>
            <a:pPr marL="285750" indent="-285750">
              <a:buFont typeface="Wingdings" pitchFamily="2" charset="2"/>
              <a:buChar char="q"/>
            </a:pPr>
            <a:r>
              <a:rPr lang="en-US" sz="2400" b="1" dirty="0"/>
              <a:t>Data Source</a:t>
            </a:r>
            <a:r>
              <a:rPr lang="en-US" sz="2400" dirty="0"/>
              <a:t>:  </a:t>
            </a:r>
            <a:r>
              <a:rPr lang="en-US" sz="2400" u="sng" dirty="0">
                <a:hlinkClick r:id="rId3"/>
              </a:rPr>
              <a:t>artchallenge.ru</a:t>
            </a:r>
            <a:endParaRPr lang="en-US" sz="2400" u="sng" dirty="0"/>
          </a:p>
          <a:p>
            <a:pPr marL="285750" indent="-285750">
              <a:buFont typeface="Wingdings" pitchFamily="2" charset="2"/>
              <a:buChar char="q"/>
            </a:pPr>
            <a:r>
              <a:rPr lang="en-US" sz="2400" b="1" dirty="0"/>
              <a:t>Time Scrapped</a:t>
            </a:r>
            <a:r>
              <a:rPr lang="en-US" sz="2400" dirty="0"/>
              <a:t>: February 2019</a:t>
            </a:r>
          </a:p>
          <a:p>
            <a:pPr marL="285750" indent="-285750">
              <a:buFont typeface="Wingdings" pitchFamily="2" charset="2"/>
              <a:buChar char="q"/>
            </a:pPr>
            <a:r>
              <a:rPr lang="en-US" sz="2400" b="1" dirty="0"/>
              <a:t>Content</a:t>
            </a:r>
            <a:r>
              <a:rPr lang="en-US" sz="2400" dirty="0"/>
              <a:t>: Artworks of the 50 most influential artists of all time </a:t>
            </a:r>
          </a:p>
          <a:p>
            <a:pPr marL="285750" lvl="0" indent="-285750" fontAlgn="base">
              <a:buFont typeface="Wingdings" pitchFamily="2" charset="2"/>
              <a:buChar char="q"/>
            </a:pPr>
            <a:r>
              <a:rPr lang="en-US" sz="2400" b="1" dirty="0"/>
              <a:t>Files</a:t>
            </a:r>
            <a:r>
              <a:rPr lang="en-US" sz="2400" dirty="0"/>
              <a:t>:    </a:t>
            </a:r>
          </a:p>
          <a:p>
            <a:pPr marL="342900" lvl="0" indent="-342900" fontAlgn="base">
              <a:buFont typeface="Arial" panose="020B0604020202020204" pitchFamily="34" charset="0"/>
              <a:buChar char="•"/>
            </a:pPr>
            <a:r>
              <a:rPr lang="en-US" sz="2400" dirty="0" err="1"/>
              <a:t>artists.csv</a:t>
            </a:r>
            <a:r>
              <a:rPr lang="en-US" sz="2400" dirty="0"/>
              <a:t>: dataset of information for each artist, attributes include id, name,  years, genre, nationality, bio, </a:t>
            </a:r>
            <a:r>
              <a:rPr lang="en-US" sz="2400" dirty="0" err="1"/>
              <a:t>wikipedia</a:t>
            </a:r>
            <a:r>
              <a:rPr lang="en-US" sz="2400" dirty="0"/>
              <a:t> and paintings. </a:t>
            </a:r>
          </a:p>
          <a:p>
            <a:pPr marL="342900" lvl="0" indent="-342900" fontAlgn="base">
              <a:buFont typeface="Arial" panose="020B0604020202020204" pitchFamily="34" charset="0"/>
              <a:buChar char="•"/>
            </a:pPr>
            <a:r>
              <a:rPr lang="en-US" sz="2400" dirty="0" err="1"/>
              <a:t>images.zip</a:t>
            </a:r>
            <a:r>
              <a:rPr lang="en-US" sz="2400" dirty="0"/>
              <a:t>: collection of images (full size), divided in folders and sequentially numbered</a:t>
            </a:r>
          </a:p>
          <a:p>
            <a:pPr marL="342900" lvl="0" indent="-342900" fontAlgn="base">
              <a:buFont typeface="Arial" panose="020B0604020202020204" pitchFamily="34" charset="0"/>
              <a:buChar char="•"/>
            </a:pPr>
            <a:r>
              <a:rPr lang="en-US" sz="2400" dirty="0" err="1"/>
              <a:t>resized.zip</a:t>
            </a:r>
            <a:r>
              <a:rPr lang="en-US" sz="2400" dirty="0"/>
              <a:t>: same collection but images have been resized and extracted from folder structure</a:t>
            </a:r>
          </a:p>
          <a:p>
            <a:endParaRPr lang="en-US" sz="2400" dirty="0"/>
          </a:p>
        </p:txBody>
      </p:sp>
    </p:spTree>
    <p:extLst>
      <p:ext uri="{BB962C8B-B14F-4D97-AF65-F5344CB8AC3E}">
        <p14:creationId xmlns:p14="http://schemas.microsoft.com/office/powerpoint/2010/main" val="247107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79624" y="404664"/>
            <a:ext cx="360040" cy="5760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9664" y="371638"/>
            <a:ext cx="4724370" cy="646331"/>
          </a:xfrm>
          <a:prstGeom prst="rect">
            <a:avLst/>
          </a:prstGeom>
        </p:spPr>
        <p:txBody>
          <a:bodyPr wrap="none">
            <a:spAutoFit/>
          </a:bodyPr>
          <a:lstStyle/>
          <a:p>
            <a:pPr algn="ctr"/>
            <a:r>
              <a:rPr lang="en-US" altLang="zh-CN" sz="3600" dirty="0">
                <a:solidFill>
                  <a:srgbClr val="C00000"/>
                </a:solidFill>
                <a:latin typeface="Arial" panose="020B0604020202020204" pitchFamily="34" charset="0"/>
                <a:ea typeface="Microsoft YaHei" panose="020B0503020204020204" charset="-122"/>
                <a:cs typeface="Arial" panose="020B0604020202020204" pitchFamily="34" charset="0"/>
                <a:sym typeface="Times New Roman" panose="02020603050405020304"/>
              </a:rPr>
              <a:t>Description of Dataset</a:t>
            </a:r>
          </a:p>
        </p:txBody>
      </p:sp>
      <p:sp>
        <p:nvSpPr>
          <p:cNvPr id="58" name="文本框 30"/>
          <p:cNvSpPr txBox="1"/>
          <p:nvPr/>
        </p:nvSpPr>
        <p:spPr>
          <a:xfrm>
            <a:off x="1206499" y="5302726"/>
            <a:ext cx="9751787" cy="285271"/>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200" dirty="0">
              <a:solidFill>
                <a:schemeClr val="bg1">
                  <a:lumMod val="50000"/>
                </a:schemeClr>
              </a:solidFill>
              <a:latin typeface="Arial" panose="020B0604020202020204" pitchFamily="34" charset="0"/>
              <a:ea typeface="Microsoft YaHei" panose="020B0503020204020204" charset="-122"/>
              <a:cs typeface="+mn-ea"/>
              <a:sym typeface="Arial" panose="020B0604020202020204" pitchFamily="34" charset="0"/>
            </a:endParaRPr>
          </a:p>
        </p:txBody>
      </p:sp>
      <p:sp>
        <p:nvSpPr>
          <p:cNvPr id="39" name="矩形 8">
            <a:extLst>
              <a:ext uri="{FF2B5EF4-FFF2-40B4-BE49-F238E27FC236}">
                <a16:creationId xmlns:a16="http://schemas.microsoft.com/office/drawing/2014/main" id="{2D3581F9-57A8-5248-9780-777ECC2F4C65}"/>
              </a:ext>
            </a:extLst>
          </p:cNvPr>
          <p:cNvSpPr/>
          <p:nvPr/>
        </p:nvSpPr>
        <p:spPr>
          <a:xfrm>
            <a:off x="463098" y="1135292"/>
            <a:ext cx="3183836" cy="954107"/>
          </a:xfrm>
          <a:prstGeom prst="rect">
            <a:avLst/>
          </a:prstGeom>
        </p:spPr>
        <p:txBody>
          <a:bodyPr wrap="square">
            <a:spAutoFit/>
          </a:bodyPr>
          <a:lstStyle/>
          <a:p>
            <a:pPr algn="ctr"/>
            <a:r>
              <a:rPr lang="en-US" altLang="zh-CN" sz="2800" b="1" dirty="0">
                <a:ea typeface="Microsoft YaHei" panose="020B0503020204020204" charset="-122"/>
                <a:sym typeface="Times New Roman" panose="02020603050405020304"/>
              </a:rPr>
              <a:t>Data Overview</a:t>
            </a:r>
          </a:p>
          <a:p>
            <a:pPr algn="ctr"/>
            <a:endParaRPr lang="en-US" altLang="zh-CN" sz="2800" b="1" dirty="0">
              <a:ea typeface="Microsoft YaHei" panose="020B0503020204020204" charset="-122"/>
              <a:sym typeface="Times New Roman" panose="02020603050405020304"/>
            </a:endParaRPr>
          </a:p>
        </p:txBody>
      </p:sp>
      <p:pic>
        <p:nvPicPr>
          <p:cNvPr id="4" name="Picture 3">
            <a:extLst>
              <a:ext uri="{FF2B5EF4-FFF2-40B4-BE49-F238E27FC236}">
                <a16:creationId xmlns:a16="http://schemas.microsoft.com/office/drawing/2014/main" id="{8CA4CEF4-5BFE-0A42-AD26-DEC3AB372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806" y="1844824"/>
            <a:ext cx="10309108" cy="4524054"/>
          </a:xfrm>
          <a:prstGeom prst="rect">
            <a:avLst/>
          </a:prstGeom>
        </p:spPr>
      </p:pic>
    </p:spTree>
    <p:extLst>
      <p:ext uri="{BB962C8B-B14F-4D97-AF65-F5344CB8AC3E}">
        <p14:creationId xmlns:p14="http://schemas.microsoft.com/office/powerpoint/2010/main" val="367029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62">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64">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207"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4" name="Freeform: Shape 66">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4577"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矩形 8"/>
          <p:cNvSpPr/>
          <p:nvPr/>
        </p:nvSpPr>
        <p:spPr>
          <a:xfrm>
            <a:off x="438855" y="859536"/>
            <a:ext cx="4832173" cy="12435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3400">
                <a:latin typeface="+mj-lt"/>
                <a:ea typeface="+mj-ea"/>
                <a:cs typeface="+mj-cs"/>
                <a:sym typeface="Times New Roman" panose="02020603050405020304"/>
              </a:rPr>
              <a:t>Description of Dataset</a:t>
            </a:r>
          </a:p>
        </p:txBody>
      </p:sp>
      <p:sp>
        <p:nvSpPr>
          <p:cNvPr id="75" name="Rectangle 6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7999"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 name="Rectangle 7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854" y="2185062"/>
            <a:ext cx="4982831"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C6EA890-4420-448C-94D3-F6CBE432AB0F}"/>
              </a:ext>
            </a:extLst>
          </p:cNvPr>
          <p:cNvSpPr/>
          <p:nvPr/>
        </p:nvSpPr>
        <p:spPr>
          <a:xfrm>
            <a:off x="438854" y="2512611"/>
            <a:ext cx="4832174" cy="3664351"/>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r>
              <a:rPr lang="en-US" altLang="zh-CN"/>
              <a:t>In the data cleaning process, we identified and corrected mistakes or errors in the data. We found some problem There is some problem recognizing 'Albrecht_Dürer’, So we'll update this string as directory name:</a:t>
            </a:r>
          </a:p>
          <a:p>
            <a:pPr marL="228600" indent="-228600" fontAlgn="base">
              <a:lnSpc>
                <a:spcPct val="90000"/>
              </a:lnSpc>
              <a:spcAft>
                <a:spcPts val="600"/>
              </a:spcAft>
              <a:buFont typeface="Arial" panose="020B0604020202020204" pitchFamily="34" charset="0"/>
              <a:buChar char="•"/>
            </a:pPr>
            <a:r>
              <a:rPr lang="en-US" altLang="zh-CN"/>
              <a:t>updated_name = "Albrecht_Dürer”. replace ("_", " ")</a:t>
            </a:r>
          </a:p>
          <a:p>
            <a:pPr marL="228600" indent="-228600" fontAlgn="base">
              <a:lnSpc>
                <a:spcPct val="90000"/>
              </a:lnSpc>
              <a:spcAft>
                <a:spcPts val="600"/>
              </a:spcAft>
              <a:buFont typeface="Arial" panose="020B0604020202020204" pitchFamily="34" charset="0"/>
              <a:buChar char="•"/>
            </a:pPr>
            <a:r>
              <a:rPr lang="en-US" altLang="zh-CN"/>
              <a:t>artists_top. iloc[4, 0] = updated_name</a:t>
            </a:r>
          </a:p>
        </p:txBody>
      </p:sp>
      <p:pic>
        <p:nvPicPr>
          <p:cNvPr id="11" name="Picture 10">
            <a:extLst>
              <a:ext uri="{FF2B5EF4-FFF2-40B4-BE49-F238E27FC236}">
                <a16:creationId xmlns:a16="http://schemas.microsoft.com/office/drawing/2014/main" id="{1E09F2CA-242E-4121-8F8E-66151E485BF0}"/>
              </a:ext>
            </a:extLst>
          </p:cNvPr>
          <p:cNvPicPr/>
          <p:nvPr/>
        </p:nvPicPr>
        <p:blipFill>
          <a:blip r:embed="rId2"/>
          <a:stretch>
            <a:fillRect/>
          </a:stretch>
        </p:blipFill>
        <p:spPr>
          <a:xfrm>
            <a:off x="7231576" y="517600"/>
            <a:ext cx="3904910" cy="2743200"/>
          </a:xfrm>
          <a:prstGeom prst="rect">
            <a:avLst/>
          </a:prstGeom>
        </p:spPr>
      </p:pic>
      <p:pic>
        <p:nvPicPr>
          <p:cNvPr id="10" name="Picture 9">
            <a:extLst>
              <a:ext uri="{FF2B5EF4-FFF2-40B4-BE49-F238E27FC236}">
                <a16:creationId xmlns:a16="http://schemas.microsoft.com/office/drawing/2014/main" id="{28381755-617E-42FF-A16D-EAC4DDED03DE}"/>
              </a:ext>
            </a:extLst>
          </p:cNvPr>
          <p:cNvPicPr/>
          <p:nvPr/>
        </p:nvPicPr>
        <p:blipFill>
          <a:blip r:embed="rId3"/>
          <a:stretch>
            <a:fillRect/>
          </a:stretch>
        </p:blipFill>
        <p:spPr>
          <a:xfrm>
            <a:off x="6616506" y="3831359"/>
            <a:ext cx="5135050" cy="1938481"/>
          </a:xfrm>
          <a:prstGeom prst="rect">
            <a:avLst/>
          </a:prstGeom>
        </p:spPr>
      </p:pic>
      <p:sp>
        <p:nvSpPr>
          <p:cNvPr id="58" name="文本框 30"/>
          <p:cNvSpPr txBox="1"/>
          <p:nvPr/>
        </p:nvSpPr>
        <p:spPr>
          <a:xfrm>
            <a:off x="1206499" y="5302726"/>
            <a:ext cx="9751787" cy="285271"/>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200" dirty="0">
              <a:solidFill>
                <a:schemeClr val="bg1">
                  <a:lumMod val="50000"/>
                </a:schemeClr>
              </a:solidFill>
              <a:latin typeface="Arial" panose="020B0604020202020204" pitchFamily="34" charset="0"/>
              <a:ea typeface="Microsoft YaHei" panose="020B0503020204020204" charset="-122"/>
              <a:cs typeface="+mn-ea"/>
              <a:sym typeface="Arial" panose="020B0604020202020204" pitchFamily="34" charset="0"/>
            </a:endParaRPr>
          </a:p>
        </p:txBody>
      </p:sp>
    </p:spTree>
    <p:extLst>
      <p:ext uri="{BB962C8B-B14F-4D97-AF65-F5344CB8AC3E}">
        <p14:creationId xmlns:p14="http://schemas.microsoft.com/office/powerpoint/2010/main" val="389206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4403134"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4860" y="0"/>
            <a:ext cx="2436495" cy="6858001"/>
            <a:chOff x="1320800" y="0"/>
            <a:chExt cx="2436813" cy="6858001"/>
          </a:xfrm>
        </p:grpSpPr>
        <p:sp>
          <p:nvSpPr>
            <p:cNvPr id="18"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9"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0"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1"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2"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3"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pic>
        <p:nvPicPr>
          <p:cNvPr id="8" name="Picture 7">
            <a:extLst>
              <a:ext uri="{FF2B5EF4-FFF2-40B4-BE49-F238E27FC236}">
                <a16:creationId xmlns:a16="http://schemas.microsoft.com/office/drawing/2014/main" id="{21E4710F-A0C8-4F27-87E7-DE643A8DEA7C}"/>
              </a:ext>
            </a:extLst>
          </p:cNvPr>
          <p:cNvPicPr/>
          <p:nvPr/>
        </p:nvPicPr>
        <p:blipFill>
          <a:blip r:embed="rId2"/>
          <a:stretch>
            <a:fillRect/>
          </a:stretch>
        </p:blipFill>
        <p:spPr>
          <a:xfrm>
            <a:off x="5016500" y="685800"/>
            <a:ext cx="6438900" cy="2184400"/>
          </a:xfrm>
          <a:prstGeom prst="rect">
            <a:avLst/>
          </a:prstGeom>
        </p:spPr>
      </p:pic>
      <p:sp>
        <p:nvSpPr>
          <p:cNvPr id="4" name="Rectangle 3">
            <a:extLst>
              <a:ext uri="{FF2B5EF4-FFF2-40B4-BE49-F238E27FC236}">
                <a16:creationId xmlns:a16="http://schemas.microsoft.com/office/drawing/2014/main" id="{9C2A024A-1EE2-43A5-9EAB-16A1CBC9CEB9}"/>
              </a:ext>
            </a:extLst>
          </p:cNvPr>
          <p:cNvSpPr/>
          <p:nvPr/>
        </p:nvSpPr>
        <p:spPr>
          <a:xfrm>
            <a:off x="5016500" y="2438400"/>
            <a:ext cx="6438900" cy="431800"/>
          </a:xfrm>
          <a:prstGeom prst="rect">
            <a:avLst/>
          </a:prstGeom>
          <a:solidFill>
            <a:srgbClr val="000000">
              <a:alpha val="50000"/>
            </a:srgbClr>
          </a:solidFill>
          <a:ln>
            <a:noFill/>
          </a:ln>
        </p:spPr>
        <p:txBody>
          <a:bodyPr wrap="square" anchor="ctr">
            <a:noAutofit/>
          </a:bodyPr>
          <a:lstStyle/>
          <a:p>
            <a:pPr algn="ctr">
              <a:lnSpc>
                <a:spcPct val="173000"/>
              </a:lnSpc>
              <a:spcBef>
                <a:spcPts val="1300"/>
              </a:spcBef>
              <a:spcAft>
                <a:spcPts val="1300"/>
              </a:spcAft>
            </a:pPr>
            <a:r>
              <a:rPr lang="en-US" altLang="zh-CN" sz="1300" b="1" dirty="0">
                <a:solidFill>
                  <a:srgbClr val="FFFFFF"/>
                </a:solidFill>
                <a:latin typeface="Times New Roman" panose="02020603050405020304" pitchFamily="18" charset="0"/>
                <a:ea typeface="DengXian Light" panose="02010600030101010101" pitchFamily="2" charset="-122"/>
                <a:cs typeface="Times New Roman" panose="02020603050405020304" pitchFamily="18" charset="0"/>
              </a:rPr>
              <a:t>Batch_size=16, epoch = 10 and epoch=5</a:t>
            </a:r>
            <a:endParaRPr lang="zh-CN" altLang="zh-CN" sz="1300" b="1" dirty="0">
              <a:solidFill>
                <a:srgbClr val="FFFFFF"/>
              </a:solidFill>
              <a:latin typeface="Calibri Light" panose="020F0302020204030204" pitchFamily="34" charset="0"/>
              <a:ea typeface="DengXian Light" panose="02010600030101010101" pitchFamily="2" charset="-122"/>
              <a:cs typeface="Times New Roman" panose="02020603050405020304" pitchFamily="18" charset="0"/>
            </a:endParaRPr>
          </a:p>
        </p:txBody>
      </p:sp>
      <p:pic>
        <p:nvPicPr>
          <p:cNvPr id="10" name="Picture 9" descr="Graphical user interface, chart, line chart&#10;&#10;Description automatically generated">
            <a:extLst>
              <a:ext uri="{FF2B5EF4-FFF2-40B4-BE49-F238E27FC236}">
                <a16:creationId xmlns:a16="http://schemas.microsoft.com/office/drawing/2014/main" id="{23FD99F9-79FE-4348-8E9E-8A739F8379E8}"/>
              </a:ext>
            </a:extLst>
          </p:cNvPr>
          <p:cNvPicPr/>
          <p:nvPr/>
        </p:nvPicPr>
        <p:blipFill>
          <a:blip r:embed="rId3">
            <a:extLst>
              <a:ext uri="{28A0092B-C50C-407E-A947-70E740481C1C}">
                <a14:useLocalDpi xmlns:a14="http://schemas.microsoft.com/office/drawing/2010/main" val="0"/>
              </a:ext>
            </a:extLst>
          </a:blip>
          <a:stretch>
            <a:fillRect/>
          </a:stretch>
        </p:blipFill>
        <p:spPr>
          <a:xfrm>
            <a:off x="5016500" y="2933700"/>
            <a:ext cx="6438900" cy="2844800"/>
          </a:xfrm>
          <a:prstGeom prst="rect">
            <a:avLst/>
          </a:prstGeom>
        </p:spPr>
      </p:pic>
      <p:sp>
        <p:nvSpPr>
          <p:cNvPr id="9" name="Rectangle 8">
            <a:extLst>
              <a:ext uri="{FF2B5EF4-FFF2-40B4-BE49-F238E27FC236}">
                <a16:creationId xmlns:a16="http://schemas.microsoft.com/office/drawing/2014/main" id="{FC6F52A0-AC7E-4595-8C34-409BC937644E}"/>
              </a:ext>
            </a:extLst>
          </p:cNvPr>
          <p:cNvSpPr/>
          <p:nvPr/>
        </p:nvSpPr>
        <p:spPr>
          <a:xfrm>
            <a:off x="5016500" y="5346700"/>
            <a:ext cx="6438900" cy="431800"/>
          </a:xfrm>
          <a:prstGeom prst="rect">
            <a:avLst/>
          </a:prstGeom>
          <a:solidFill>
            <a:srgbClr val="000000">
              <a:alpha val="50000"/>
            </a:srgbClr>
          </a:solidFill>
          <a:ln>
            <a:noFill/>
          </a:ln>
        </p:spPr>
        <p:txBody>
          <a:bodyPr wrap="square" anchor="ctr">
            <a:noAutofit/>
          </a:bodyPr>
          <a:lstStyle/>
          <a:p>
            <a:pPr algn="ctr">
              <a:lnSpc>
                <a:spcPct val="173000"/>
              </a:lnSpc>
              <a:spcBef>
                <a:spcPts val="1300"/>
              </a:spcBef>
              <a:spcAft>
                <a:spcPts val="1300"/>
              </a:spcAft>
            </a:pPr>
            <a:r>
              <a:rPr lang="en-US" altLang="zh-CN" sz="1300" b="1">
                <a:solidFill>
                  <a:srgbClr val="FFFFFF"/>
                </a:solidFill>
                <a:latin typeface="Times New Roman" panose="02020603050405020304" pitchFamily="18" charset="0"/>
                <a:ea typeface="DengXian Light" panose="02010600030101010101" pitchFamily="2" charset="-122"/>
                <a:cs typeface="Times New Roman" panose="02020603050405020304" pitchFamily="18" charset="0"/>
              </a:rPr>
              <a:t>Batch_size=32, epoch = 10 and epoch=25</a:t>
            </a:r>
            <a:endParaRPr lang="zh-CN" altLang="zh-CN" sz="1300" b="1">
              <a:solidFill>
                <a:srgbClr val="FFFFFF"/>
              </a:solidFill>
              <a:latin typeface="Calibri Light" panose="020F0302020204030204" pitchFamily="34" charset="0"/>
              <a:ea typeface="DengXian Light" panose="02010600030101010101" pitchFamily="2" charset="-122"/>
              <a:cs typeface="Times New Roman" panose="02020603050405020304" pitchFamily="18" charset="0"/>
            </a:endParaRPr>
          </a:p>
        </p:txBody>
      </p:sp>
      <p:sp>
        <p:nvSpPr>
          <p:cNvPr id="2" name="Title 1">
            <a:extLst>
              <a:ext uri="{FF2B5EF4-FFF2-40B4-BE49-F238E27FC236}">
                <a16:creationId xmlns:a16="http://schemas.microsoft.com/office/drawing/2014/main" id="{627A26E3-7EAD-4A5B-BDEA-D4B450EA0114}"/>
              </a:ext>
            </a:extLst>
          </p:cNvPr>
          <p:cNvSpPr>
            <a:spLocks noGrp="1"/>
          </p:cNvSpPr>
          <p:nvPr>
            <p:ph type="title"/>
          </p:nvPr>
        </p:nvSpPr>
        <p:spPr>
          <a:xfrm>
            <a:off x="534950" y="685800"/>
            <a:ext cx="2779909" cy="5105400"/>
          </a:xfrm>
        </p:spPr>
        <p:txBody>
          <a:bodyPr>
            <a:normAutofit/>
          </a:bodyPr>
          <a:lstStyle/>
          <a:p>
            <a:r>
              <a:rPr lang="en-US" altLang="zh-CN" sz="4000" b="1">
                <a:solidFill>
                  <a:srgbClr val="FFFFFF"/>
                </a:solidFill>
              </a:rPr>
              <a:t>Results and Analysis:</a:t>
            </a:r>
            <a:endParaRPr lang="zh-CN" altLang="en-US" sz="4000">
              <a:solidFill>
                <a:srgbClr val="FFFFFF"/>
              </a:solidFill>
            </a:endParaRPr>
          </a:p>
        </p:txBody>
      </p:sp>
    </p:spTree>
    <p:extLst>
      <p:ext uri="{BB962C8B-B14F-4D97-AF65-F5344CB8AC3E}">
        <p14:creationId xmlns:p14="http://schemas.microsoft.com/office/powerpoint/2010/main" val="1196997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50A2C0-0CA4-4436-A975-640EDC9E4386}"/>
              </a:ext>
            </a:extLst>
          </p:cNvPr>
          <p:cNvPicPr/>
          <p:nvPr/>
        </p:nvPicPr>
        <p:blipFill>
          <a:blip r:embed="rId2"/>
          <a:stretch>
            <a:fillRect/>
          </a:stretch>
        </p:blipFill>
        <p:spPr>
          <a:xfrm>
            <a:off x="1128967" y="1572589"/>
            <a:ext cx="4723954" cy="684973"/>
          </a:xfrm>
          <a:prstGeom prst="rect">
            <a:avLst/>
          </a:prstGeom>
        </p:spPr>
      </p:pic>
      <p:cxnSp>
        <p:nvCxnSpPr>
          <p:cNvPr id="14" name="Straight Connector 13">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0420" y="1111170"/>
            <a:ext cx="11039"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DE4849D-F701-45C7-A3BB-6F9AACBAA1C3}"/>
              </a:ext>
            </a:extLst>
          </p:cNvPr>
          <p:cNvPicPr/>
          <p:nvPr/>
        </p:nvPicPr>
        <p:blipFill>
          <a:blip r:embed="rId3"/>
          <a:stretch>
            <a:fillRect/>
          </a:stretch>
        </p:blipFill>
        <p:spPr>
          <a:xfrm>
            <a:off x="6337490" y="1625221"/>
            <a:ext cx="4732324" cy="579709"/>
          </a:xfrm>
          <a:prstGeom prst="rect">
            <a:avLst/>
          </a:prstGeom>
        </p:spPr>
      </p:pic>
      <p:cxnSp>
        <p:nvCxnSpPr>
          <p:cNvPr id="16" name="Straight Connector 15">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844" y="3428998"/>
            <a:ext cx="418835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473" y="3428998"/>
            <a:ext cx="418835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Text&#10;&#10;Description automatically generated">
            <a:extLst>
              <a:ext uri="{FF2B5EF4-FFF2-40B4-BE49-F238E27FC236}">
                <a16:creationId xmlns:a16="http://schemas.microsoft.com/office/drawing/2014/main" id="{ABA120B0-D976-4D24-84EA-D277BF4F25E3}"/>
              </a:ext>
            </a:extLst>
          </p:cNvPr>
          <p:cNvPicPr/>
          <p:nvPr/>
        </p:nvPicPr>
        <p:blipFill>
          <a:blip r:embed="rId4">
            <a:extLst>
              <a:ext uri="{28A0092B-C50C-407E-A947-70E740481C1C}">
                <a14:useLocalDpi xmlns:a14="http://schemas.microsoft.com/office/drawing/2010/main" val="0"/>
              </a:ext>
            </a:extLst>
          </a:blip>
          <a:stretch>
            <a:fillRect/>
          </a:stretch>
        </p:blipFill>
        <p:spPr>
          <a:xfrm>
            <a:off x="6455246" y="4457915"/>
            <a:ext cx="4723954" cy="774864"/>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D6BFEC1C-DAD8-4BBD-AF67-24EE107476CF}"/>
              </a:ext>
            </a:extLst>
          </p:cNvPr>
          <p:cNvPicPr/>
          <p:nvPr/>
        </p:nvPicPr>
        <p:blipFill>
          <a:blip r:embed="rId5">
            <a:extLst>
              <a:ext uri="{28A0092B-C50C-407E-A947-70E740481C1C}">
                <a14:useLocalDpi xmlns:a14="http://schemas.microsoft.com/office/drawing/2010/main" val="0"/>
              </a:ext>
            </a:extLst>
          </a:blip>
          <a:stretch>
            <a:fillRect/>
          </a:stretch>
        </p:blipFill>
        <p:spPr>
          <a:xfrm>
            <a:off x="1124782" y="4600435"/>
            <a:ext cx="4732324" cy="1031659"/>
          </a:xfrm>
          <a:prstGeom prst="rect">
            <a:avLst/>
          </a:prstGeom>
        </p:spPr>
      </p:pic>
      <p:sp>
        <p:nvSpPr>
          <p:cNvPr id="5" name="Rectangle 4">
            <a:extLst>
              <a:ext uri="{FF2B5EF4-FFF2-40B4-BE49-F238E27FC236}">
                <a16:creationId xmlns:a16="http://schemas.microsoft.com/office/drawing/2014/main" id="{650DE591-EAFC-4DA2-A251-D235E8A5F128}"/>
              </a:ext>
            </a:extLst>
          </p:cNvPr>
          <p:cNvSpPr/>
          <p:nvPr/>
        </p:nvSpPr>
        <p:spPr>
          <a:xfrm>
            <a:off x="521990" y="385843"/>
            <a:ext cx="4079963" cy="511230"/>
          </a:xfrm>
          <a:prstGeom prst="rect">
            <a:avLst/>
          </a:prstGeom>
        </p:spPr>
        <p:txBody>
          <a:bodyPr wrap="none">
            <a:spAutoFit/>
          </a:bodyPr>
          <a:lstStyle/>
          <a:p>
            <a:pPr>
              <a:lnSpc>
                <a:spcPct val="173000"/>
              </a:lnSpc>
              <a:spcBef>
                <a:spcPts val="1300"/>
              </a:spcBef>
              <a:spcAft>
                <a:spcPts val="1300"/>
              </a:spcAft>
            </a:pPr>
            <a:r>
              <a:rPr lang="en-US" altLang="zh-CN" b="1" dirty="0">
                <a:latin typeface="Times New Roman" panose="02020603050405020304" pitchFamily="18" charset="0"/>
                <a:ea typeface="DengXian Light" panose="02010600030101010101" pitchFamily="2" charset="-122"/>
                <a:cs typeface="Times New Roman" panose="02020603050405020304" pitchFamily="18" charset="0"/>
              </a:rPr>
              <a:t>Batch_size=16, epoch = 10 and epoch=5</a:t>
            </a:r>
            <a:endParaRPr lang="zh-CN" altLang="zh-CN" b="1" dirty="0">
              <a:latin typeface="Calibri Light" panose="020F0302020204030204" pitchFamily="34" charset="0"/>
              <a:ea typeface="DengXian Light" panose="02010600030101010101" pitchFamily="2" charset="-122"/>
              <a:cs typeface="Times New Roman" panose="02020603050405020304" pitchFamily="18" charset="0"/>
            </a:endParaRPr>
          </a:p>
        </p:txBody>
      </p:sp>
      <p:sp>
        <p:nvSpPr>
          <p:cNvPr id="7" name="Rectangle 6">
            <a:extLst>
              <a:ext uri="{FF2B5EF4-FFF2-40B4-BE49-F238E27FC236}">
                <a16:creationId xmlns:a16="http://schemas.microsoft.com/office/drawing/2014/main" id="{EF26A8EE-CA11-4109-973B-5D501EE1E547}"/>
              </a:ext>
            </a:extLst>
          </p:cNvPr>
          <p:cNvSpPr/>
          <p:nvPr/>
        </p:nvSpPr>
        <p:spPr>
          <a:xfrm>
            <a:off x="521990" y="3573016"/>
            <a:ext cx="4195379" cy="511230"/>
          </a:xfrm>
          <a:prstGeom prst="rect">
            <a:avLst/>
          </a:prstGeom>
        </p:spPr>
        <p:txBody>
          <a:bodyPr wrap="none">
            <a:spAutoFit/>
          </a:bodyPr>
          <a:lstStyle/>
          <a:p>
            <a:pPr>
              <a:lnSpc>
                <a:spcPct val="173000"/>
              </a:lnSpc>
              <a:spcBef>
                <a:spcPts val="1300"/>
              </a:spcBef>
              <a:spcAft>
                <a:spcPts val="1300"/>
              </a:spcAft>
            </a:pPr>
            <a:r>
              <a:rPr lang="en-US" altLang="zh-CN" b="1" dirty="0">
                <a:latin typeface="Times New Roman" panose="02020603050405020304" pitchFamily="18" charset="0"/>
                <a:ea typeface="DengXian Light" panose="02010600030101010101" pitchFamily="2" charset="-122"/>
                <a:cs typeface="Times New Roman" panose="02020603050405020304" pitchFamily="18" charset="0"/>
              </a:rPr>
              <a:t>Batch_size=32, epoch = 10 and epoch=25</a:t>
            </a:r>
            <a:endParaRPr lang="zh-CN" altLang="zh-CN" b="1" dirty="0">
              <a:latin typeface="Calibri Light" panose="020F0302020204030204" pitchFamily="34" charset="0"/>
              <a:ea typeface="DengXian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135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6B76813-D2C2-4D51-989C-B679841A0BE5}"/>
              </a:ext>
            </a:extLst>
          </p:cNvPr>
          <p:cNvSpPr txBox="1"/>
          <p:nvPr/>
        </p:nvSpPr>
        <p:spPr>
          <a:xfrm>
            <a:off x="838090" y="692695"/>
            <a:ext cx="10514231" cy="62541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altLang="zh-CN" sz="3200" dirty="0">
                <a:latin typeface="+mj-lt"/>
                <a:ea typeface="+mj-ea"/>
                <a:cs typeface="+mj-cs"/>
              </a:rPr>
              <a:t>Different Two Validation Recall Confusion Matrix</a:t>
            </a:r>
          </a:p>
        </p:txBody>
      </p:sp>
      <p:sp useBgFill="1">
        <p:nvSpPr>
          <p:cNvPr id="20" name="Rectangle 14">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089" y="1396083"/>
            <a:ext cx="10514230"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16">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0342" y="1859880"/>
            <a:ext cx="109728" cy="7314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Graphical user interface, chart&#10;&#10;Description automatically generated">
            <a:extLst>
              <a:ext uri="{FF2B5EF4-FFF2-40B4-BE49-F238E27FC236}">
                <a16:creationId xmlns:a16="http://schemas.microsoft.com/office/drawing/2014/main" id="{F3052D14-C676-4677-AF22-465120DA6429}"/>
              </a:ext>
            </a:extLst>
          </p:cNvPr>
          <p:cNvPicPr/>
          <p:nvPr/>
        </p:nvPicPr>
        <p:blipFill>
          <a:blip r:embed="rId2">
            <a:extLst>
              <a:ext uri="{28A0092B-C50C-407E-A947-70E740481C1C}">
                <a14:useLocalDpi xmlns:a14="http://schemas.microsoft.com/office/drawing/2010/main" val="0"/>
              </a:ext>
            </a:extLst>
          </a:blip>
          <a:stretch>
            <a:fillRect/>
          </a:stretch>
        </p:blipFill>
        <p:spPr>
          <a:xfrm>
            <a:off x="1056643" y="2399493"/>
            <a:ext cx="4702883" cy="3879879"/>
          </a:xfrm>
          <a:prstGeom prst="rect">
            <a:avLst/>
          </a:prstGeom>
        </p:spPr>
      </p:pic>
      <p:pic>
        <p:nvPicPr>
          <p:cNvPr id="5" name="Picture 4">
            <a:extLst>
              <a:ext uri="{FF2B5EF4-FFF2-40B4-BE49-F238E27FC236}">
                <a16:creationId xmlns:a16="http://schemas.microsoft.com/office/drawing/2014/main" id="{21557590-9A11-48A5-AD72-D7803E5CC4F8}"/>
              </a:ext>
            </a:extLst>
          </p:cNvPr>
          <p:cNvPicPr/>
          <p:nvPr/>
        </p:nvPicPr>
        <p:blipFill>
          <a:blip r:embed="rId3"/>
          <a:stretch>
            <a:fillRect/>
          </a:stretch>
        </p:blipFill>
        <p:spPr>
          <a:xfrm>
            <a:off x="6679411" y="2399494"/>
            <a:ext cx="4205829" cy="3879878"/>
          </a:xfrm>
          <a:prstGeom prst="rect">
            <a:avLst/>
          </a:prstGeom>
        </p:spPr>
      </p:pic>
    </p:spTree>
    <p:extLst>
      <p:ext uri="{BB962C8B-B14F-4D97-AF65-F5344CB8AC3E}">
        <p14:creationId xmlns:p14="http://schemas.microsoft.com/office/powerpoint/2010/main" val="2893764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89C19A7F-679C-461A-917E-6A9FCB6DE498}"/>
              </a:ext>
            </a:extLst>
          </p:cNvPr>
          <p:cNvSpPr>
            <a:spLocks noChangeArrowheads="1"/>
          </p:cNvSpPr>
          <p:nvPr/>
        </p:nvSpPr>
        <p:spPr bwMode="auto">
          <a:xfrm>
            <a:off x="0" y="1057275"/>
            <a:ext cx="1219041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Picture 8">
            <a:extLst>
              <a:ext uri="{FF2B5EF4-FFF2-40B4-BE49-F238E27FC236}">
                <a16:creationId xmlns:a16="http://schemas.microsoft.com/office/drawing/2014/main" id="{7279A0CF-C822-45F7-9AD2-C3A4460568DD}"/>
              </a:ext>
            </a:extLst>
          </p:cNvPr>
          <p:cNvPicPr/>
          <p:nvPr/>
        </p:nvPicPr>
        <p:blipFill>
          <a:blip r:embed="rId2">
            <a:extLst>
              <a:ext uri="{28A0092B-C50C-407E-A947-70E740481C1C}">
                <a14:useLocalDpi xmlns:a14="http://schemas.microsoft.com/office/drawing/2010/main" val="0"/>
              </a:ext>
            </a:extLst>
          </a:blip>
          <a:stretch>
            <a:fillRect/>
          </a:stretch>
        </p:blipFill>
        <p:spPr>
          <a:xfrm>
            <a:off x="150800" y="188640"/>
            <a:ext cx="5943600" cy="2243455"/>
          </a:xfrm>
          <a:prstGeom prst="rect">
            <a:avLst/>
          </a:prstGeom>
        </p:spPr>
      </p:pic>
      <p:pic>
        <p:nvPicPr>
          <p:cNvPr id="10" name="Picture 9" descr="A picture containing text, picture frame&#10;&#10;Description automatically generated">
            <a:extLst>
              <a:ext uri="{FF2B5EF4-FFF2-40B4-BE49-F238E27FC236}">
                <a16:creationId xmlns:a16="http://schemas.microsoft.com/office/drawing/2014/main" id="{C5A6A68E-9D70-41E8-9346-37BCD2834C2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105042" y="2708920"/>
            <a:ext cx="8663035" cy="3775179"/>
          </a:xfrm>
          <a:prstGeom prst="rect">
            <a:avLst/>
          </a:prstGeom>
        </p:spPr>
      </p:pic>
      <p:sp>
        <p:nvSpPr>
          <p:cNvPr id="7" name="TextBox 6">
            <a:extLst>
              <a:ext uri="{FF2B5EF4-FFF2-40B4-BE49-F238E27FC236}">
                <a16:creationId xmlns:a16="http://schemas.microsoft.com/office/drawing/2014/main" id="{6FBA88E2-4177-4270-8093-DAC2F1EB268F}"/>
              </a:ext>
            </a:extLst>
          </p:cNvPr>
          <p:cNvSpPr txBox="1"/>
          <p:nvPr/>
        </p:nvSpPr>
        <p:spPr>
          <a:xfrm>
            <a:off x="7535366" y="872609"/>
            <a:ext cx="3096344" cy="369332"/>
          </a:xfrm>
          <a:prstGeom prst="rect">
            <a:avLst/>
          </a:prstGeom>
          <a:noFill/>
        </p:spPr>
        <p:txBody>
          <a:bodyPr wrap="square" rtlCol="0">
            <a:spAutoFit/>
          </a:bodyPr>
          <a:lstStyle/>
          <a:p>
            <a:r>
              <a:rPr lang="en-US" altLang="zh-CN" dirty="0"/>
              <a:t>The Two Prediction Results</a:t>
            </a:r>
            <a:endParaRPr lang="zh-CN" altLang="en-US" dirty="0"/>
          </a:p>
        </p:txBody>
      </p:sp>
    </p:spTree>
    <p:extLst>
      <p:ext uri="{BB962C8B-B14F-4D97-AF65-F5344CB8AC3E}">
        <p14:creationId xmlns:p14="http://schemas.microsoft.com/office/powerpoint/2010/main" val="2219949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30" y="280374"/>
            <a:ext cx="1143730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D8FC092-D11D-4322-96D2-14D5FFCEACE6}"/>
              </a:ext>
            </a:extLst>
          </p:cNvPr>
          <p:cNvSpPr txBox="1"/>
          <p:nvPr/>
        </p:nvSpPr>
        <p:spPr>
          <a:xfrm>
            <a:off x="546279" y="433545"/>
            <a:ext cx="1113840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altLang="zh-CN" sz="4000" dirty="0">
                <a:solidFill>
                  <a:srgbClr val="FFFFFF"/>
                </a:solidFill>
                <a:latin typeface="+mj-lt"/>
                <a:ea typeface="+mj-ea"/>
                <a:cs typeface="+mj-cs"/>
              </a:rPr>
              <a:t>Use the Internet Resources to Verify our Model </a:t>
            </a:r>
          </a:p>
        </p:txBody>
      </p:sp>
      <p:cxnSp>
        <p:nvCxnSpPr>
          <p:cNvPr id="21"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29787" y="1522292"/>
            <a:ext cx="7771388"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graphical user interface&#10;&#10;Description automatically generated">
            <a:extLst>
              <a:ext uri="{FF2B5EF4-FFF2-40B4-BE49-F238E27FC236}">
                <a16:creationId xmlns:a16="http://schemas.microsoft.com/office/drawing/2014/main" id="{716DECAD-D2D0-4307-A247-4BF8AA5F0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4490" y="2426817"/>
            <a:ext cx="2968245" cy="3997637"/>
          </a:xfrm>
          <a:prstGeom prst="rect">
            <a:avLst/>
          </a:prstGeom>
        </p:spPr>
      </p:pic>
      <p:cxnSp>
        <p:nvCxnSpPr>
          <p:cNvPr id="22"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5481"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480ACDF-87AD-4083-B46C-4C369422E0F9}"/>
              </a:ext>
            </a:extLst>
          </p:cNvPr>
          <p:cNvPicPr/>
          <p:nvPr/>
        </p:nvPicPr>
        <p:blipFill>
          <a:blip r:embed="rId3">
            <a:extLst>
              <a:ext uri="{28A0092B-C50C-407E-A947-70E740481C1C}">
                <a14:useLocalDpi xmlns:a14="http://schemas.microsoft.com/office/drawing/2010/main" val="0"/>
              </a:ext>
            </a:extLst>
          </a:blip>
          <a:stretch>
            <a:fillRect/>
          </a:stretch>
        </p:blipFill>
        <p:spPr>
          <a:xfrm>
            <a:off x="1558702" y="2426817"/>
            <a:ext cx="3537908" cy="3997637"/>
          </a:xfrm>
          <a:prstGeom prst="rect">
            <a:avLst/>
          </a:prstGeom>
        </p:spPr>
      </p:pic>
    </p:spTree>
    <p:extLst>
      <p:ext uri="{BB962C8B-B14F-4D97-AF65-F5344CB8AC3E}">
        <p14:creationId xmlns:p14="http://schemas.microsoft.com/office/powerpoint/2010/main" val="1750926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1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07" y="-253670"/>
            <a:ext cx="1827400"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524" y="422146"/>
            <a:ext cx="645284"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2174" y="655140"/>
            <a:ext cx="68738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5424" y="0"/>
            <a:ext cx="283498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5305" y="6115501"/>
            <a:ext cx="1494318"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632BF8-4245-4527-873A-D269256224B3}"/>
              </a:ext>
            </a:extLst>
          </p:cNvPr>
          <p:cNvPicPr>
            <a:picLocks noChangeAspect="1"/>
          </p:cNvPicPr>
          <p:nvPr/>
        </p:nvPicPr>
        <p:blipFill>
          <a:blip r:embed="rId2"/>
          <a:stretch>
            <a:fillRect/>
          </a:stretch>
        </p:blipFill>
        <p:spPr>
          <a:xfrm>
            <a:off x="757851" y="1431699"/>
            <a:ext cx="10903646" cy="4824862"/>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3089" y="6453143"/>
            <a:ext cx="81479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A59D4FC-2891-423C-AE2C-01463B66C2FC}"/>
              </a:ext>
            </a:extLst>
          </p:cNvPr>
          <p:cNvSpPr/>
          <p:nvPr/>
        </p:nvSpPr>
        <p:spPr>
          <a:xfrm>
            <a:off x="550590" y="28602"/>
            <a:ext cx="2232248" cy="1074910"/>
          </a:xfrm>
          <a:prstGeom prst="rect">
            <a:avLst/>
          </a:prstGeom>
        </p:spPr>
        <p:txBody>
          <a:bodyPr wrap="square">
            <a:spAutoFit/>
          </a:bodyPr>
          <a:lstStyle/>
          <a:p>
            <a:pPr>
              <a:lnSpc>
                <a:spcPct val="240000"/>
              </a:lnSpc>
              <a:spcBef>
                <a:spcPts val="1700"/>
              </a:spcBef>
              <a:spcAft>
                <a:spcPts val="1650"/>
              </a:spcAft>
            </a:pPr>
            <a:r>
              <a:rPr lang="en-US" altLang="zh-CN" sz="3200" b="1" kern="2200" dirty="0">
                <a:latin typeface="Times New Roman" panose="02020603050405020304" pitchFamily="18" charset="0"/>
                <a:ea typeface="Times New Roman" panose="02020603050405020304" pitchFamily="18" charset="0"/>
              </a:rPr>
              <a:t>Conclusion:</a:t>
            </a:r>
            <a:endParaRPr lang="zh-CN" altLang="zh-CN" sz="3200" b="1" kern="2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76804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11"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6"/>
          <p:cNvSpPr txBox="1"/>
          <p:nvPr>
            <p:custDataLst>
              <p:tags r:id="rId2"/>
            </p:custDataLst>
          </p:nvPr>
        </p:nvSpPr>
        <p:spPr>
          <a:xfrm>
            <a:off x="6741994" y="903699"/>
            <a:ext cx="5180625" cy="673460"/>
          </a:xfrm>
          <a:prstGeom prst="rect">
            <a:avLst/>
          </a:prstGeom>
        </p:spPr>
        <p:txBody>
          <a:bodyPr vert="horz" lIns="91440" tIns="45720" rIns="91440" bIns="45720" rtlCol="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Microsoft YaHei" panose="020B0503020204020204" charset="-122"/>
                <a:cs typeface="Segoe UI" panose="020B0502040204020203" pitchFamily="34" charset="0"/>
              </a:defRPr>
            </a:lvl1pPr>
          </a:lstStyle>
          <a:p>
            <a:pPr lvl="0" defTabSz="914400">
              <a:spcAft>
                <a:spcPts val="800"/>
              </a:spcAft>
              <a:defRPr/>
            </a:pPr>
            <a:r>
              <a:rPr lang="en-US" altLang="zh-CN" sz="2800" spc="50" dirty="0">
                <a:ln w="3175">
                  <a:noFill/>
                  <a:prstDash val="dash"/>
                </a:ln>
                <a:solidFill>
                  <a:srgbClr val="C00000"/>
                </a:solidFill>
                <a:latin typeface="+mj-lt"/>
                <a:ea typeface="+mj-ea"/>
                <a:cs typeface="+mj-cs"/>
                <a:sym typeface="+mn-ea"/>
              </a:rPr>
              <a:t>BACKGROUND</a:t>
            </a:r>
            <a:endParaRPr lang="en-US" altLang="zh-CN" sz="2800" b="1" spc="50" dirty="0">
              <a:ln w="3175">
                <a:noFill/>
                <a:prstDash val="dash"/>
              </a:ln>
              <a:solidFill>
                <a:srgbClr val="C00000"/>
              </a:solidFill>
              <a:latin typeface="+mj-lt"/>
              <a:ea typeface="+mj-ea"/>
              <a:cs typeface="+mj-cs"/>
              <a:sym typeface="+mn-ea"/>
            </a:endParaRPr>
          </a:p>
        </p:txBody>
      </p:sp>
      <p:sp>
        <p:nvSpPr>
          <p:cNvPr id="47" name="Rectangle 4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13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759" y="391886"/>
            <a:ext cx="6008583"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70AA9B6-15F8-D84F-8565-95C4A77ECDB9}"/>
              </a:ext>
            </a:extLst>
          </p:cNvPr>
          <p:cNvPicPr>
            <a:picLocks noChangeAspect="1"/>
          </p:cNvPicPr>
          <p:nvPr/>
        </p:nvPicPr>
        <p:blipFill rotWithShape="1">
          <a:blip r:embed="rId4">
            <a:extLst>
              <a:ext uri="{28A0092B-C50C-407E-A947-70E740481C1C}">
                <a14:useLocalDpi xmlns:a14="http://schemas.microsoft.com/office/drawing/2010/main" val="0"/>
              </a:ext>
            </a:extLst>
          </a:blip>
          <a:srcRect t="686" r="1" b="34201"/>
          <a:stretch/>
        </p:blipFill>
        <p:spPr>
          <a:xfrm>
            <a:off x="733411" y="666728"/>
            <a:ext cx="5535280" cy="5465791"/>
          </a:xfrm>
          <a:prstGeom prst="rect">
            <a:avLst/>
          </a:prstGeom>
        </p:spPr>
      </p:pic>
      <p:grpSp>
        <p:nvGrpSpPr>
          <p:cNvPr id="51" name="Group 5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58990" y="3154317"/>
            <a:ext cx="731428" cy="673460"/>
            <a:chOff x="3940602" y="308034"/>
            <a:chExt cx="2116791" cy="3428999"/>
          </a:xfrm>
          <a:solidFill>
            <a:schemeClr val="accent4"/>
          </a:solidFill>
        </p:grpSpPr>
        <p:sp>
          <p:nvSpPr>
            <p:cNvPr id="52" name="Rectangle 5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F45090C3-6EDB-8947-B341-974082A06DF2}"/>
              </a:ext>
            </a:extLst>
          </p:cNvPr>
          <p:cNvSpPr txBox="1"/>
          <p:nvPr/>
        </p:nvSpPr>
        <p:spPr>
          <a:xfrm>
            <a:off x="6771272" y="1305023"/>
            <a:ext cx="4685730" cy="4678204"/>
          </a:xfrm>
          <a:prstGeom prst="rect">
            <a:avLst/>
          </a:prstGeom>
          <a:noFill/>
        </p:spPr>
        <p:txBody>
          <a:bodyPr wrap="square" rtlCol="0">
            <a:spAutoFit/>
          </a:bodyPr>
          <a:lstStyle/>
          <a:p>
            <a:r>
              <a:rPr lang="en-US" sz="2000" dirty="0"/>
              <a:t>Artistic creation is one of the highest forms of expression of human thought and imagination. Identifying the artist based on his or her artistic works is not that difficult for an enthusiast of arts. But can a computer do the same? Can a machine without emotions identify who the genius is behind a mind-blowing painting? The current art style learning research is mostly limited to the "mechanical transfer" technology of pixel-by-pixel and sample-by-sample features, but there is not much research and discussion about identifying the paintings through learning artistic style.</a:t>
            </a:r>
          </a:p>
          <a:p>
            <a:endParaRPr lang="en-US" dirty="0"/>
          </a:p>
        </p:txBody>
      </p:sp>
      <p:sp>
        <p:nvSpPr>
          <p:cNvPr id="2" name="TextBox 1">
            <a:extLst>
              <a:ext uri="{FF2B5EF4-FFF2-40B4-BE49-F238E27FC236}">
                <a16:creationId xmlns:a16="http://schemas.microsoft.com/office/drawing/2014/main" id="{19D03880-BE54-485A-95EC-41E62ABF6A1F}"/>
              </a:ext>
            </a:extLst>
          </p:cNvPr>
          <p:cNvSpPr txBox="1"/>
          <p:nvPr/>
        </p:nvSpPr>
        <p:spPr>
          <a:xfrm>
            <a:off x="6741994" y="228442"/>
            <a:ext cx="2520280" cy="646331"/>
          </a:xfrm>
          <a:prstGeom prst="rect">
            <a:avLst/>
          </a:prstGeom>
          <a:noFill/>
        </p:spPr>
        <p:txBody>
          <a:bodyPr wrap="square" rtlCol="0">
            <a:spAutoFit/>
          </a:bodyPr>
          <a:lstStyle/>
          <a:p>
            <a:r>
              <a:rPr lang="en-US" altLang="zh-CN" sz="3600" dirty="0"/>
              <a:t>Introduction</a:t>
            </a:r>
            <a:endParaRPr lang="zh-CN" altLang="en-US" sz="36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1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07" y="-253670"/>
            <a:ext cx="1827400"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524" y="422146"/>
            <a:ext cx="645284"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2174" y="655140"/>
            <a:ext cx="68738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5424" y="0"/>
            <a:ext cx="283498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5305" y="6115501"/>
            <a:ext cx="1494318"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2215CF2-7BDE-4E62-8B03-890ABA5FA273}"/>
              </a:ext>
            </a:extLst>
          </p:cNvPr>
          <p:cNvPicPr>
            <a:picLocks noChangeAspect="1"/>
          </p:cNvPicPr>
          <p:nvPr/>
        </p:nvPicPr>
        <p:blipFill>
          <a:blip r:embed="rId2"/>
          <a:stretch>
            <a:fillRect/>
          </a:stretch>
        </p:blipFill>
        <p:spPr>
          <a:xfrm>
            <a:off x="3699648" y="643467"/>
            <a:ext cx="4791115"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3089" y="6453143"/>
            <a:ext cx="81479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2FA3C50-83FB-4B13-AC75-9F5A0AD9C9E2}"/>
              </a:ext>
            </a:extLst>
          </p:cNvPr>
          <p:cNvSpPr/>
          <p:nvPr/>
        </p:nvSpPr>
        <p:spPr>
          <a:xfrm>
            <a:off x="406574" y="0"/>
            <a:ext cx="1249060" cy="645048"/>
          </a:xfrm>
          <a:prstGeom prst="rect">
            <a:avLst/>
          </a:prstGeom>
        </p:spPr>
        <p:txBody>
          <a:bodyPr wrap="none">
            <a:spAutoFit/>
          </a:bodyPr>
          <a:lstStyle/>
          <a:p>
            <a:pPr>
              <a:lnSpc>
                <a:spcPct val="240000"/>
              </a:lnSpc>
              <a:spcBef>
                <a:spcPts val="1700"/>
              </a:spcBef>
              <a:spcAft>
                <a:spcPts val="1650"/>
              </a:spcAft>
            </a:pPr>
            <a:r>
              <a:rPr lang="en-US" altLang="zh-CN" b="1" kern="2200" dirty="0">
                <a:latin typeface="Times New Roman" panose="02020603050405020304" pitchFamily="18" charset="0"/>
                <a:ea typeface="Times New Roman" panose="02020603050405020304" pitchFamily="18" charset="0"/>
              </a:rPr>
              <a:t>Reference:</a:t>
            </a:r>
            <a:endParaRPr lang="zh-CN" altLang="zh-CN" b="1" kern="2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79222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Creative-0019-Back.jpg"/>
          <p:cNvPicPr>
            <a:picLocks noChangeAspect="1" noChangeArrowheads="1"/>
          </p:cNvPicPr>
          <p:nvPr/>
        </p:nvPicPr>
        <p:blipFill rotWithShape="1">
          <a:blip r:embed="rId3">
            <a:extLst>
              <a:ext uri="{28A0092B-C50C-407E-A947-70E740481C1C}">
                <a14:useLocalDpi xmlns:a14="http://schemas.microsoft.com/office/drawing/2010/main" val="0"/>
              </a:ext>
            </a:extLst>
          </a:blip>
          <a:srcRect l="573"/>
          <a:stretch>
            <a:fillRect/>
          </a:stretch>
        </p:blipFill>
        <p:spPr bwMode="auto">
          <a:xfrm rot="16200000">
            <a:off x="3013510" y="-2318903"/>
            <a:ext cx="6858002" cy="1149580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879182" y="1234182"/>
            <a:ext cx="3108543" cy="923330"/>
          </a:xfrm>
          <a:prstGeom prst="rect">
            <a:avLst/>
          </a:prstGeom>
        </p:spPr>
        <p:txBody>
          <a:bodyPr wrap="none">
            <a:spAutoFit/>
          </a:bodyPr>
          <a:lstStyle/>
          <a:p>
            <a:r>
              <a:rPr lang="en-US" altLang="zh-CN" sz="5400" b="1" dirty="0">
                <a:solidFill>
                  <a:schemeClr val="bg1"/>
                </a:solidFill>
                <a:cs typeface="+mn-ea"/>
                <a:sym typeface="+mn-lt"/>
              </a:rPr>
              <a:t>THANKS</a:t>
            </a:r>
            <a:endParaRPr lang="zh-CN" altLang="en-US" sz="5400" b="1" dirty="0">
              <a:solidFill>
                <a:schemeClr val="bg1"/>
              </a:solidFill>
              <a:cs typeface="+mn-ea"/>
              <a:sym typeface="+mn-lt"/>
            </a:endParaRPr>
          </a:p>
        </p:txBody>
      </p:sp>
      <p:sp>
        <p:nvSpPr>
          <p:cNvPr id="3" name="矩形 2"/>
          <p:cNvSpPr/>
          <p:nvPr/>
        </p:nvSpPr>
        <p:spPr>
          <a:xfrm>
            <a:off x="5902265" y="1972846"/>
            <a:ext cx="309880" cy="368300"/>
          </a:xfrm>
          <a:prstGeom prst="rect">
            <a:avLst/>
          </a:prstGeom>
        </p:spPr>
        <p:txBody>
          <a:bodyPr wrap="none">
            <a:spAutoFit/>
          </a:bodyPr>
          <a:lstStyle/>
          <a:p>
            <a:endParaRPr lang="zh-CN" altLang="en-US" dirty="0">
              <a:solidFill>
                <a:schemeClr val="bg1"/>
              </a:solidFill>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a:xfrm>
            <a:off x="2893102" y="2998822"/>
            <a:ext cx="9298898"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5" name="Oval 7"/>
          <p:cNvSpPr/>
          <p:nvPr/>
        </p:nvSpPr>
        <p:spPr>
          <a:xfrm>
            <a:off x="2698230" y="2803950"/>
            <a:ext cx="374754" cy="3747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4"/>
          <p:cNvSpPr/>
          <p:nvPr/>
        </p:nvSpPr>
        <p:spPr>
          <a:xfrm>
            <a:off x="5814934" y="2803950"/>
            <a:ext cx="374754" cy="3747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5"/>
          <p:cNvSpPr/>
          <p:nvPr/>
        </p:nvSpPr>
        <p:spPr>
          <a:xfrm>
            <a:off x="8931639" y="2803950"/>
            <a:ext cx="374754" cy="37475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104909" y="6379029"/>
            <a:ext cx="231153" cy="338554"/>
          </a:xfrm>
          <a:prstGeom prst="rect">
            <a:avLst/>
          </a:prstGeom>
          <a:noFill/>
        </p:spPr>
        <p:txBody>
          <a:bodyPr wrap="none" rtlCol="0">
            <a:spAutoFit/>
          </a:bodyPr>
          <a:lstStyle/>
          <a:p>
            <a:pPr algn="ctr"/>
            <a:r>
              <a:rPr lang="en-US" sz="1600" dirty="0">
                <a:solidFill>
                  <a:schemeClr val="bg1">
                    <a:lumMod val="75000"/>
                  </a:schemeClr>
                </a:solidFill>
              </a:rPr>
              <a:t> </a:t>
            </a:r>
          </a:p>
        </p:txBody>
      </p:sp>
      <p:sp>
        <p:nvSpPr>
          <p:cNvPr id="33" name="TextBox 32"/>
          <p:cNvSpPr txBox="1"/>
          <p:nvPr/>
        </p:nvSpPr>
        <p:spPr>
          <a:xfrm>
            <a:off x="1716018" y="3495174"/>
            <a:ext cx="2345514" cy="954107"/>
          </a:xfrm>
          <a:prstGeom prst="rect">
            <a:avLst/>
          </a:prstGeom>
          <a:solidFill>
            <a:schemeClr val="accent2"/>
          </a:solidFill>
        </p:spPr>
        <p:txBody>
          <a:bodyPr wrap="square" rtlCol="0">
            <a:spAutoFit/>
          </a:bodyPr>
          <a:lstStyle/>
          <a:p>
            <a:pPr indent="0" algn="ctr">
              <a:buNone/>
            </a:pPr>
            <a:r>
              <a:rPr lang="en-US" sz="2800" dirty="0">
                <a:solidFill>
                  <a:srgbClr val="FFFFFF"/>
                </a:solidFill>
                <a:latin typeface="Times New Roman" panose="02020603050405020304" charset="0"/>
                <a:cs typeface="Times New Roman" panose="02020603050405020304" charset="0"/>
              </a:rPr>
              <a:t>Image </a:t>
            </a:r>
            <a:r>
              <a:rPr lang="en-US" altLang="zh-CN" sz="2800" dirty="0">
                <a:solidFill>
                  <a:srgbClr val="FFFFFF"/>
                </a:solidFill>
                <a:latin typeface="Times New Roman" panose="02020603050405020304" charset="0"/>
                <a:cs typeface="Times New Roman" panose="02020603050405020304" charset="0"/>
              </a:rPr>
              <a:t>Processing</a:t>
            </a:r>
            <a:endParaRPr lang="en-US" altLang="en-US" sz="2800" dirty="0">
              <a:solidFill>
                <a:srgbClr val="FFFFFF"/>
              </a:solidFill>
              <a:latin typeface="Times New Roman" panose="02020603050405020304" charset="0"/>
              <a:ea typeface="Times New Roman" panose="02020603050405020304" charset="0"/>
              <a:cs typeface="Times New Roman" panose="02020603050405020304" charset="0"/>
            </a:endParaRPr>
          </a:p>
        </p:txBody>
      </p:sp>
      <p:sp>
        <p:nvSpPr>
          <p:cNvPr id="35" name="TextBox 34"/>
          <p:cNvSpPr txBox="1"/>
          <p:nvPr/>
        </p:nvSpPr>
        <p:spPr>
          <a:xfrm>
            <a:off x="4810278" y="3495175"/>
            <a:ext cx="2349667" cy="954107"/>
          </a:xfrm>
          <a:prstGeom prst="rect">
            <a:avLst/>
          </a:prstGeom>
          <a:solidFill>
            <a:schemeClr val="accent4"/>
          </a:solidFill>
        </p:spPr>
        <p:txBody>
          <a:bodyPr wrap="square" rtlCol="0">
            <a:spAutoFit/>
          </a:bodyPr>
          <a:lstStyle/>
          <a:p>
            <a:pPr algn="ctr"/>
            <a:r>
              <a:rPr lang="en-US" altLang="en-US" sz="2800" dirty="0">
                <a:solidFill>
                  <a:srgbClr val="FFFFFF"/>
                </a:solidFill>
                <a:latin typeface="Times New Roman" panose="02020603050405020304" charset="0"/>
                <a:ea typeface="Times New Roman" panose="02020603050405020304" charset="0"/>
                <a:cs typeface="Times New Roman" panose="02020603050405020304" charset="0"/>
              </a:rPr>
              <a:t>Model Training</a:t>
            </a:r>
          </a:p>
        </p:txBody>
      </p:sp>
      <p:sp>
        <p:nvSpPr>
          <p:cNvPr id="37" name="TextBox 36"/>
          <p:cNvSpPr txBox="1"/>
          <p:nvPr/>
        </p:nvSpPr>
        <p:spPr>
          <a:xfrm>
            <a:off x="7931474" y="3495175"/>
            <a:ext cx="2349667" cy="954107"/>
          </a:xfrm>
          <a:prstGeom prst="rect">
            <a:avLst/>
          </a:prstGeom>
          <a:solidFill>
            <a:schemeClr val="accent6"/>
          </a:solidFill>
        </p:spPr>
        <p:txBody>
          <a:bodyPr wrap="square" rtlCol="0">
            <a:spAutoFit/>
          </a:bodyPr>
          <a:lstStyle/>
          <a:p>
            <a:pPr indent="0" algn="ctr">
              <a:buNone/>
            </a:pPr>
            <a:r>
              <a:rPr lang="en-US" sz="2800" dirty="0">
                <a:solidFill>
                  <a:srgbClr val="FFFFFF"/>
                </a:solidFill>
                <a:latin typeface="Times New Roman" panose="02020603050405020304" charset="0"/>
                <a:cs typeface="Times New Roman" panose="02020603050405020304" charset="0"/>
              </a:rPr>
              <a:t>Application Development</a:t>
            </a:r>
          </a:p>
        </p:txBody>
      </p:sp>
      <p:sp>
        <p:nvSpPr>
          <p:cNvPr id="38" name="TextBox 37"/>
          <p:cNvSpPr txBox="1"/>
          <p:nvPr/>
        </p:nvSpPr>
        <p:spPr>
          <a:xfrm>
            <a:off x="1155826" y="1609044"/>
            <a:ext cx="1431802" cy="1569660"/>
          </a:xfrm>
          <a:prstGeom prst="rect">
            <a:avLst/>
          </a:prstGeom>
          <a:noFill/>
        </p:spPr>
        <p:txBody>
          <a:bodyPr wrap="none" rtlCol="0">
            <a:spAutoFit/>
          </a:bodyPr>
          <a:lstStyle/>
          <a:p>
            <a:pPr algn="ctr"/>
            <a:r>
              <a:rPr lang="en-US" sz="9600" b="1" dirty="0">
                <a:solidFill>
                  <a:schemeClr val="bg1">
                    <a:lumMod val="95000"/>
                  </a:schemeClr>
                </a:solidFill>
              </a:rPr>
              <a:t>01</a:t>
            </a:r>
          </a:p>
        </p:txBody>
      </p:sp>
      <p:sp>
        <p:nvSpPr>
          <p:cNvPr id="39" name="TextBox 38"/>
          <p:cNvSpPr txBox="1"/>
          <p:nvPr/>
        </p:nvSpPr>
        <p:spPr>
          <a:xfrm>
            <a:off x="4290059" y="1609044"/>
            <a:ext cx="1431802" cy="1569660"/>
          </a:xfrm>
          <a:prstGeom prst="rect">
            <a:avLst/>
          </a:prstGeom>
          <a:noFill/>
        </p:spPr>
        <p:txBody>
          <a:bodyPr wrap="none" rtlCol="0">
            <a:spAutoFit/>
          </a:bodyPr>
          <a:lstStyle/>
          <a:p>
            <a:pPr algn="ctr"/>
            <a:r>
              <a:rPr lang="en-US" sz="9600" b="1" dirty="0">
                <a:solidFill>
                  <a:schemeClr val="bg1">
                    <a:lumMod val="95000"/>
                  </a:schemeClr>
                </a:solidFill>
              </a:rPr>
              <a:t>02</a:t>
            </a:r>
          </a:p>
        </p:txBody>
      </p:sp>
      <p:sp>
        <p:nvSpPr>
          <p:cNvPr id="59" name="TextBox 58"/>
          <p:cNvSpPr txBox="1"/>
          <p:nvPr/>
        </p:nvSpPr>
        <p:spPr>
          <a:xfrm>
            <a:off x="7402401" y="1580997"/>
            <a:ext cx="1431802" cy="1569660"/>
          </a:xfrm>
          <a:prstGeom prst="rect">
            <a:avLst/>
          </a:prstGeom>
          <a:noFill/>
        </p:spPr>
        <p:txBody>
          <a:bodyPr wrap="none" rtlCol="0">
            <a:spAutoFit/>
          </a:bodyPr>
          <a:lstStyle/>
          <a:p>
            <a:pPr algn="ctr"/>
            <a:r>
              <a:rPr lang="en-US" sz="9600" b="1" dirty="0">
                <a:solidFill>
                  <a:schemeClr val="bg1">
                    <a:lumMod val="95000"/>
                  </a:schemeClr>
                </a:solidFill>
              </a:rPr>
              <a:t>03</a:t>
            </a:r>
          </a:p>
        </p:txBody>
      </p:sp>
      <p:sp>
        <p:nvSpPr>
          <p:cNvPr id="20" name="Title 6">
            <a:extLst>
              <a:ext uri="{FF2B5EF4-FFF2-40B4-BE49-F238E27FC236}">
                <a16:creationId xmlns:a16="http://schemas.microsoft.com/office/drawing/2014/main" id="{4376D215-01A9-874B-9923-E8261C73C723}"/>
              </a:ext>
            </a:extLst>
          </p:cNvPr>
          <p:cNvSpPr txBox="1"/>
          <p:nvPr>
            <p:custDataLst>
              <p:tags r:id="rId1"/>
            </p:custDataLst>
          </p:nvPr>
        </p:nvSpPr>
        <p:spPr>
          <a:xfrm>
            <a:off x="731494" y="145523"/>
            <a:ext cx="10973485" cy="1245000"/>
          </a:xfrm>
          <a:prstGeom prst="rect">
            <a:avLst/>
          </a:prstGeom>
          <a:noFill/>
          <a:ln w="3175">
            <a:noFill/>
            <a:prstDash val="sysDash"/>
          </a:ln>
        </p:spPr>
        <p:txBody>
          <a:bodyPr wrap="square" lIns="71988" tIns="35994" rIns="71988" bIns="107983"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Microsoft YaHei" panose="020B0503020204020204" charset="-122"/>
                <a:cs typeface="Segoe UI" panose="020B0502040204020203" pitchFamily="34" charset="0"/>
              </a:defRPr>
            </a:lvl1pPr>
          </a:lstStyle>
          <a:p>
            <a:pPr marL="0" marR="0" lvl="0" indent="0" algn="l" defTabSz="913765" rtl="0" eaLnBrk="1" fontAlgn="auto" latinLnBrk="0" hangingPunct="1">
              <a:lnSpc>
                <a:spcPct val="90000"/>
              </a:lnSpc>
              <a:spcBef>
                <a:spcPct val="0"/>
              </a:spcBef>
              <a:spcAft>
                <a:spcPts val="800"/>
              </a:spcAft>
              <a:buClrTx/>
              <a:buSzTx/>
              <a:buFontTx/>
              <a:buNone/>
              <a:defRPr/>
            </a:pPr>
            <a:r>
              <a:rPr lang="en-US" altLang="zh-CN" sz="3600" spc="50" noProof="0" dirty="0">
                <a:ln w="3175">
                  <a:noFill/>
                  <a:prstDash val="dash"/>
                </a:ln>
                <a:solidFill>
                  <a:schemeClr val="accent1"/>
                </a:solidFill>
                <a:uLnTx/>
                <a:uFillTx/>
                <a:ea typeface="Microsoft YaHei Light" panose="020B0502040204020203" pitchFamily="34" charset="-122"/>
                <a:cs typeface="Microsoft YaHei" panose="020B0503020204020204" charset="-122"/>
                <a:sym typeface="+mn-ea"/>
              </a:rPr>
              <a:t>Our Goals: </a:t>
            </a:r>
            <a:r>
              <a:rPr lang="en-US" altLang="zh-CN" sz="3600" spc="50" dirty="0">
                <a:ln w="3175">
                  <a:noFill/>
                  <a:prstDash val="dash"/>
                </a:ln>
                <a:solidFill>
                  <a:schemeClr val="accent1"/>
                </a:solidFill>
                <a:ea typeface="Microsoft YaHei Light" panose="020B0502040204020203" pitchFamily="34" charset="-122"/>
                <a:cs typeface="Microsoft YaHei" panose="020B0503020204020204" charset="-122"/>
                <a:sym typeface="+mn-ea"/>
              </a:rPr>
              <a:t>Identify the Artist from Paintings</a:t>
            </a:r>
            <a:endParaRPr lang="zh-CN" altLang="en-US" sz="3600" spc="50" noProof="0" dirty="0">
              <a:ln w="3175">
                <a:noFill/>
                <a:prstDash val="dash"/>
              </a:ln>
              <a:solidFill>
                <a:schemeClr val="accent1"/>
              </a:solidFill>
              <a:uLnTx/>
              <a:uFillTx/>
              <a:ea typeface="Microsoft YaHei Light" panose="020B0502040204020203" pitchFamily="34" charset="-122"/>
              <a:cs typeface="Microsoft YaHei" panose="020B0503020204020204" charset="-122"/>
              <a:sym typeface="+mn-ea"/>
            </a:endParaRPr>
          </a:p>
        </p:txBody>
      </p:sp>
      <p:sp>
        <p:nvSpPr>
          <p:cNvPr id="21" name="五边形 1">
            <a:extLst>
              <a:ext uri="{FF2B5EF4-FFF2-40B4-BE49-F238E27FC236}">
                <a16:creationId xmlns:a16="http://schemas.microsoft.com/office/drawing/2014/main" id="{ED1F6784-A719-4947-9EE1-9014CD291416}"/>
              </a:ext>
            </a:extLst>
          </p:cNvPr>
          <p:cNvSpPr/>
          <p:nvPr/>
        </p:nvSpPr>
        <p:spPr>
          <a:xfrm>
            <a:off x="279624" y="404664"/>
            <a:ext cx="360040" cy="5760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86808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p:nvPr>
            <p:custDataLst>
              <p:tags r:id="rId2"/>
            </p:custDataLst>
          </p:nvPr>
        </p:nvSpPr>
        <p:spPr>
          <a:xfrm>
            <a:off x="731494" y="145523"/>
            <a:ext cx="10973485" cy="1245000"/>
          </a:xfrm>
          <a:prstGeom prst="rect">
            <a:avLst/>
          </a:prstGeom>
          <a:noFill/>
          <a:ln w="3175">
            <a:noFill/>
            <a:prstDash val="sysDash"/>
          </a:ln>
        </p:spPr>
        <p:txBody>
          <a:bodyPr wrap="square" lIns="71988" tIns="35994" rIns="71988" bIns="107983"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Microsoft YaHei" panose="020B0503020204020204" charset="-122"/>
                <a:cs typeface="Segoe UI" panose="020B0502040204020203" pitchFamily="34" charset="0"/>
              </a:defRPr>
            </a:lvl1pPr>
          </a:lstStyle>
          <a:p>
            <a:pPr marL="0" marR="0" lvl="0" indent="0" algn="l" defTabSz="913765" rtl="0" eaLnBrk="1" fontAlgn="auto" latinLnBrk="0" hangingPunct="1">
              <a:lnSpc>
                <a:spcPct val="90000"/>
              </a:lnSpc>
              <a:spcBef>
                <a:spcPct val="0"/>
              </a:spcBef>
              <a:spcAft>
                <a:spcPts val="800"/>
              </a:spcAft>
              <a:buClrTx/>
              <a:buSzTx/>
              <a:buFontTx/>
              <a:buNone/>
              <a:defRPr/>
            </a:pPr>
            <a:r>
              <a:rPr lang="en-US" altLang="zh-CN" sz="3600" spc="50" noProof="0" dirty="0">
                <a:ln w="3175">
                  <a:noFill/>
                  <a:prstDash val="dash"/>
                </a:ln>
                <a:solidFill>
                  <a:schemeClr val="accent1"/>
                </a:solidFill>
                <a:uLnTx/>
                <a:uFillTx/>
                <a:ea typeface="Microsoft YaHei Light" panose="020B0502040204020203" pitchFamily="34" charset="-122"/>
                <a:cs typeface="Microsoft YaHei" panose="020B0503020204020204" charset="-122"/>
                <a:sym typeface="+mn-ea"/>
              </a:rPr>
              <a:t>Our Goals: </a:t>
            </a:r>
            <a:r>
              <a:rPr lang="en-US" altLang="zh-CN" sz="3600" spc="50" dirty="0">
                <a:ln w="3175">
                  <a:noFill/>
                  <a:prstDash val="dash"/>
                </a:ln>
                <a:solidFill>
                  <a:schemeClr val="accent1"/>
                </a:solidFill>
                <a:ea typeface="Microsoft YaHei Light" panose="020B0502040204020203" pitchFamily="34" charset="-122"/>
                <a:cs typeface="Microsoft YaHei" panose="020B0503020204020204" charset="-122"/>
                <a:sym typeface="+mn-ea"/>
              </a:rPr>
              <a:t>Identify the Artist from Paintings</a:t>
            </a:r>
            <a:endParaRPr lang="zh-CN" altLang="en-US" sz="3600" spc="50" noProof="0" dirty="0">
              <a:ln w="3175">
                <a:noFill/>
                <a:prstDash val="dash"/>
              </a:ln>
              <a:solidFill>
                <a:schemeClr val="accent1"/>
              </a:solidFill>
              <a:uLnTx/>
              <a:uFillTx/>
              <a:ea typeface="Microsoft YaHei Light" panose="020B0502040204020203" pitchFamily="34" charset="-122"/>
              <a:cs typeface="Microsoft YaHei" panose="020B0503020204020204" charset="-122"/>
              <a:sym typeface="+mn-ea"/>
            </a:endParaRPr>
          </a:p>
        </p:txBody>
      </p:sp>
      <p:sp>
        <p:nvSpPr>
          <p:cNvPr id="5" name="五边形 1">
            <a:extLst>
              <a:ext uri="{FF2B5EF4-FFF2-40B4-BE49-F238E27FC236}">
                <a16:creationId xmlns:a16="http://schemas.microsoft.com/office/drawing/2014/main" id="{689A1E66-BDDD-914F-B07B-5477F67ECEBC}"/>
              </a:ext>
            </a:extLst>
          </p:cNvPr>
          <p:cNvSpPr/>
          <p:nvPr/>
        </p:nvSpPr>
        <p:spPr>
          <a:xfrm>
            <a:off x="279624" y="404664"/>
            <a:ext cx="360040" cy="5760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a:extLst>
              <a:ext uri="{FF2B5EF4-FFF2-40B4-BE49-F238E27FC236}">
                <a16:creationId xmlns:a16="http://schemas.microsoft.com/office/drawing/2014/main" id="{D2279393-F50F-8F4E-AE76-DC85718118B8}"/>
              </a:ext>
            </a:extLst>
          </p:cNvPr>
          <p:cNvSpPr txBox="1"/>
          <p:nvPr/>
        </p:nvSpPr>
        <p:spPr>
          <a:xfrm>
            <a:off x="487842" y="1911354"/>
            <a:ext cx="10585176" cy="461665"/>
          </a:xfrm>
          <a:prstGeom prst="rect">
            <a:avLst/>
          </a:prstGeom>
          <a:noFill/>
        </p:spPr>
        <p:txBody>
          <a:bodyPr wrap="square" rtlCol="0">
            <a:spAutoFit/>
          </a:bodyPr>
          <a:lstStyle/>
          <a:p>
            <a:pPr indent="0">
              <a:buNone/>
            </a:pPr>
            <a:r>
              <a:rPr lang="en-US" sz="2400" dirty="0"/>
              <a:t>We use TensorFlow to achieve the goal that identifying what an image represents</a:t>
            </a:r>
            <a:endParaRPr lang="en-US" altLang="en-US" sz="2400" dirty="0">
              <a:solidFill>
                <a:srgbClr val="404040"/>
              </a:solidFill>
              <a:latin typeface="Times New Roman" panose="02020603050405020304" charset="0"/>
              <a:ea typeface="Times New Roman" panose="02020603050405020304" charset="0"/>
              <a:cs typeface="Times New Roman" panose="02020603050405020304" charset="0"/>
            </a:endParaRPr>
          </a:p>
        </p:txBody>
      </p:sp>
      <p:sp>
        <p:nvSpPr>
          <p:cNvPr id="8" name="TextBox 7">
            <a:extLst>
              <a:ext uri="{FF2B5EF4-FFF2-40B4-BE49-F238E27FC236}">
                <a16:creationId xmlns:a16="http://schemas.microsoft.com/office/drawing/2014/main" id="{947E8C46-DEB3-BF4D-BBAB-7D303160507F}"/>
              </a:ext>
            </a:extLst>
          </p:cNvPr>
          <p:cNvSpPr txBox="1"/>
          <p:nvPr/>
        </p:nvSpPr>
        <p:spPr>
          <a:xfrm>
            <a:off x="487090" y="1276204"/>
            <a:ext cx="3140603" cy="523220"/>
          </a:xfrm>
          <a:prstGeom prst="rect">
            <a:avLst/>
          </a:prstGeom>
          <a:noFill/>
        </p:spPr>
        <p:txBody>
          <a:bodyPr wrap="none" rtlCol="0">
            <a:spAutoFit/>
          </a:bodyPr>
          <a:lstStyle/>
          <a:p>
            <a:r>
              <a:rPr lang="en-US" sz="2800" dirty="0">
                <a:solidFill>
                  <a:schemeClr val="accent1"/>
                </a:solidFill>
              </a:rPr>
              <a:t>Image Classification</a:t>
            </a:r>
          </a:p>
        </p:txBody>
      </p:sp>
      <p:pic>
        <p:nvPicPr>
          <p:cNvPr id="10" name="Picture 9">
            <a:extLst>
              <a:ext uri="{FF2B5EF4-FFF2-40B4-BE49-F238E27FC236}">
                <a16:creationId xmlns:a16="http://schemas.microsoft.com/office/drawing/2014/main" id="{B1D6CB2C-9A1C-1545-864B-2A0EA4271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64" y="2636912"/>
            <a:ext cx="9848030" cy="367240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p:nvPr>
            <p:custDataLst>
              <p:tags r:id="rId2"/>
            </p:custDataLst>
          </p:nvPr>
        </p:nvSpPr>
        <p:spPr>
          <a:xfrm>
            <a:off x="731494" y="145523"/>
            <a:ext cx="10973485" cy="1245000"/>
          </a:xfrm>
          <a:prstGeom prst="rect">
            <a:avLst/>
          </a:prstGeom>
          <a:noFill/>
          <a:ln w="3175">
            <a:noFill/>
            <a:prstDash val="sysDash"/>
          </a:ln>
        </p:spPr>
        <p:txBody>
          <a:bodyPr wrap="square" lIns="71988" tIns="35994" rIns="71988" bIns="107983"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Microsoft YaHei" panose="020B0503020204020204" charset="-122"/>
                <a:cs typeface="Segoe UI" panose="020B0502040204020203" pitchFamily="34" charset="0"/>
              </a:defRPr>
            </a:lvl1pPr>
          </a:lstStyle>
          <a:p>
            <a:pPr marL="0" marR="0" lvl="0" indent="0" algn="l" defTabSz="913765" rtl="0" eaLnBrk="1" fontAlgn="auto" latinLnBrk="0" hangingPunct="1">
              <a:lnSpc>
                <a:spcPct val="90000"/>
              </a:lnSpc>
              <a:spcBef>
                <a:spcPct val="0"/>
              </a:spcBef>
              <a:spcAft>
                <a:spcPts val="800"/>
              </a:spcAft>
              <a:buClrTx/>
              <a:buSzTx/>
              <a:buFontTx/>
              <a:buNone/>
              <a:defRPr/>
            </a:pPr>
            <a:r>
              <a:rPr lang="en-US" altLang="zh-CN" sz="3600" spc="50" noProof="0" dirty="0">
                <a:ln w="3175">
                  <a:noFill/>
                  <a:prstDash val="dash"/>
                </a:ln>
                <a:solidFill>
                  <a:schemeClr val="accent1"/>
                </a:solidFill>
                <a:uLnTx/>
                <a:uFillTx/>
                <a:ea typeface="Microsoft YaHei Light" panose="020B0502040204020203" pitchFamily="34" charset="-122"/>
                <a:cs typeface="Microsoft YaHei" panose="020B0503020204020204" charset="-122"/>
                <a:sym typeface="+mn-ea"/>
              </a:rPr>
              <a:t>Our Goals: </a:t>
            </a:r>
            <a:r>
              <a:rPr lang="en-US" altLang="zh-CN" sz="3600" spc="50" dirty="0">
                <a:ln w="3175">
                  <a:noFill/>
                  <a:prstDash val="dash"/>
                </a:ln>
                <a:solidFill>
                  <a:schemeClr val="accent1"/>
                </a:solidFill>
                <a:ea typeface="Microsoft YaHei Light" panose="020B0502040204020203" pitchFamily="34" charset="-122"/>
                <a:cs typeface="Microsoft YaHei" panose="020B0503020204020204" charset="-122"/>
                <a:sym typeface="+mn-ea"/>
              </a:rPr>
              <a:t>Identify the Artist from Paintings</a:t>
            </a:r>
            <a:endParaRPr lang="zh-CN" altLang="en-US" sz="3600" spc="50" noProof="0" dirty="0">
              <a:ln w="3175">
                <a:noFill/>
                <a:prstDash val="dash"/>
              </a:ln>
              <a:solidFill>
                <a:schemeClr val="accent1"/>
              </a:solidFill>
              <a:uLnTx/>
              <a:uFillTx/>
              <a:ea typeface="Microsoft YaHei Light" panose="020B0502040204020203" pitchFamily="34" charset="-122"/>
              <a:cs typeface="Microsoft YaHei" panose="020B0503020204020204" charset="-122"/>
              <a:sym typeface="+mn-ea"/>
            </a:endParaRPr>
          </a:p>
        </p:txBody>
      </p:sp>
      <p:sp>
        <p:nvSpPr>
          <p:cNvPr id="5" name="五边形 1">
            <a:extLst>
              <a:ext uri="{FF2B5EF4-FFF2-40B4-BE49-F238E27FC236}">
                <a16:creationId xmlns:a16="http://schemas.microsoft.com/office/drawing/2014/main" id="{689A1E66-BDDD-914F-B07B-5477F67ECEBC}"/>
              </a:ext>
            </a:extLst>
          </p:cNvPr>
          <p:cNvSpPr/>
          <p:nvPr/>
        </p:nvSpPr>
        <p:spPr>
          <a:xfrm>
            <a:off x="279624" y="404664"/>
            <a:ext cx="360040" cy="5760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a:extLst>
              <a:ext uri="{FF2B5EF4-FFF2-40B4-BE49-F238E27FC236}">
                <a16:creationId xmlns:a16="http://schemas.microsoft.com/office/drawing/2014/main" id="{D2279393-F50F-8F4E-AE76-DC85718118B8}"/>
              </a:ext>
            </a:extLst>
          </p:cNvPr>
          <p:cNvSpPr txBox="1"/>
          <p:nvPr/>
        </p:nvSpPr>
        <p:spPr>
          <a:xfrm>
            <a:off x="487842" y="1911354"/>
            <a:ext cx="10585176" cy="830997"/>
          </a:xfrm>
          <a:prstGeom prst="rect">
            <a:avLst/>
          </a:prstGeom>
          <a:noFill/>
        </p:spPr>
        <p:txBody>
          <a:bodyPr wrap="square" rtlCol="0">
            <a:spAutoFit/>
          </a:bodyPr>
          <a:lstStyle/>
          <a:p>
            <a:pPr indent="0">
              <a:buNone/>
            </a:pPr>
            <a:r>
              <a:rPr lang="en-US" sz="2400" dirty="0"/>
              <a:t>We apply ResNet50 model, where we mainly focus on training shallow layers rather than deep layers. </a:t>
            </a:r>
            <a:endParaRPr lang="en-US" altLang="en-US" sz="2400" dirty="0">
              <a:solidFill>
                <a:srgbClr val="404040"/>
              </a:solidFill>
              <a:latin typeface="Times New Roman" panose="02020603050405020304" charset="0"/>
              <a:ea typeface="Times New Roman" panose="02020603050405020304" charset="0"/>
              <a:cs typeface="Times New Roman" panose="02020603050405020304" charset="0"/>
            </a:endParaRPr>
          </a:p>
        </p:txBody>
      </p:sp>
      <p:sp>
        <p:nvSpPr>
          <p:cNvPr id="8" name="TextBox 7">
            <a:extLst>
              <a:ext uri="{FF2B5EF4-FFF2-40B4-BE49-F238E27FC236}">
                <a16:creationId xmlns:a16="http://schemas.microsoft.com/office/drawing/2014/main" id="{947E8C46-DEB3-BF4D-BBAB-7D303160507F}"/>
              </a:ext>
            </a:extLst>
          </p:cNvPr>
          <p:cNvSpPr txBox="1"/>
          <p:nvPr/>
        </p:nvSpPr>
        <p:spPr>
          <a:xfrm>
            <a:off x="487090" y="1276204"/>
            <a:ext cx="2427396" cy="523220"/>
          </a:xfrm>
          <a:prstGeom prst="rect">
            <a:avLst/>
          </a:prstGeom>
          <a:noFill/>
        </p:spPr>
        <p:txBody>
          <a:bodyPr wrap="none" rtlCol="0">
            <a:spAutoFit/>
          </a:bodyPr>
          <a:lstStyle/>
          <a:p>
            <a:r>
              <a:rPr lang="en-US" sz="2800" dirty="0">
                <a:solidFill>
                  <a:schemeClr val="accent1"/>
                </a:solidFill>
              </a:rPr>
              <a:t>Model Training</a:t>
            </a:r>
          </a:p>
        </p:txBody>
      </p:sp>
      <p:pic>
        <p:nvPicPr>
          <p:cNvPr id="3" name="Picture 2">
            <a:extLst>
              <a:ext uri="{FF2B5EF4-FFF2-40B4-BE49-F238E27FC236}">
                <a16:creationId xmlns:a16="http://schemas.microsoft.com/office/drawing/2014/main" id="{2D402910-B5FD-0246-9FE5-02ECDC3F3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090" y="2757636"/>
            <a:ext cx="10360644" cy="3954841"/>
          </a:xfrm>
          <a:prstGeom prst="rect">
            <a:avLst/>
          </a:prstGeom>
        </p:spPr>
      </p:pic>
    </p:spTree>
    <p:custDataLst>
      <p:tags r:id="rId1"/>
    </p:custDataLst>
    <p:extLst>
      <p:ext uri="{BB962C8B-B14F-4D97-AF65-F5344CB8AC3E}">
        <p14:creationId xmlns:p14="http://schemas.microsoft.com/office/powerpoint/2010/main" val="1791687881"/>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p:nvPr>
            <p:custDataLst>
              <p:tags r:id="rId2"/>
            </p:custDataLst>
          </p:nvPr>
        </p:nvSpPr>
        <p:spPr>
          <a:xfrm>
            <a:off x="731494" y="145523"/>
            <a:ext cx="10973485" cy="1245000"/>
          </a:xfrm>
          <a:prstGeom prst="rect">
            <a:avLst/>
          </a:prstGeom>
          <a:noFill/>
          <a:ln w="3175">
            <a:noFill/>
            <a:prstDash val="sysDash"/>
          </a:ln>
        </p:spPr>
        <p:txBody>
          <a:bodyPr wrap="square" lIns="71988" tIns="35994" rIns="71988" bIns="107983"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Microsoft YaHei" panose="020B0503020204020204" charset="-122"/>
                <a:cs typeface="Segoe UI" panose="020B0502040204020203" pitchFamily="34" charset="0"/>
              </a:defRPr>
            </a:lvl1pPr>
          </a:lstStyle>
          <a:p>
            <a:pPr marL="0" marR="0" lvl="0" indent="0" algn="l" defTabSz="913765" rtl="0" eaLnBrk="1" fontAlgn="auto" latinLnBrk="0" hangingPunct="1">
              <a:lnSpc>
                <a:spcPct val="90000"/>
              </a:lnSpc>
              <a:spcBef>
                <a:spcPct val="0"/>
              </a:spcBef>
              <a:spcAft>
                <a:spcPts val="800"/>
              </a:spcAft>
              <a:buClrTx/>
              <a:buSzTx/>
              <a:buFontTx/>
              <a:buNone/>
              <a:defRPr/>
            </a:pPr>
            <a:r>
              <a:rPr lang="en-US" altLang="zh-CN" sz="3600" spc="50" noProof="0" dirty="0">
                <a:ln w="3175">
                  <a:noFill/>
                  <a:prstDash val="dash"/>
                </a:ln>
                <a:solidFill>
                  <a:schemeClr val="accent1"/>
                </a:solidFill>
                <a:uLnTx/>
                <a:uFillTx/>
                <a:ea typeface="Microsoft YaHei Light" panose="020B0502040204020203" pitchFamily="34" charset="-122"/>
                <a:cs typeface="Microsoft YaHei" panose="020B0503020204020204" charset="-122"/>
                <a:sym typeface="+mn-ea"/>
              </a:rPr>
              <a:t>Our Goals: </a:t>
            </a:r>
            <a:r>
              <a:rPr lang="en-US" altLang="zh-CN" sz="3600" spc="50" dirty="0">
                <a:ln w="3175">
                  <a:noFill/>
                  <a:prstDash val="dash"/>
                </a:ln>
                <a:solidFill>
                  <a:schemeClr val="accent1"/>
                </a:solidFill>
                <a:ea typeface="Microsoft YaHei Light" panose="020B0502040204020203" pitchFamily="34" charset="-122"/>
                <a:cs typeface="Microsoft YaHei" panose="020B0503020204020204" charset="-122"/>
                <a:sym typeface="+mn-ea"/>
              </a:rPr>
              <a:t>Identify the Artist from Paintings</a:t>
            </a:r>
            <a:endParaRPr lang="zh-CN" altLang="en-US" sz="3600" spc="50" noProof="0" dirty="0">
              <a:ln w="3175">
                <a:noFill/>
                <a:prstDash val="dash"/>
              </a:ln>
              <a:solidFill>
                <a:schemeClr val="accent1"/>
              </a:solidFill>
              <a:uLnTx/>
              <a:uFillTx/>
              <a:ea typeface="Microsoft YaHei Light" panose="020B0502040204020203" pitchFamily="34" charset="-122"/>
              <a:cs typeface="Microsoft YaHei" panose="020B0503020204020204" charset="-122"/>
              <a:sym typeface="+mn-ea"/>
            </a:endParaRPr>
          </a:p>
        </p:txBody>
      </p:sp>
      <p:sp>
        <p:nvSpPr>
          <p:cNvPr id="5" name="五边形 1">
            <a:extLst>
              <a:ext uri="{FF2B5EF4-FFF2-40B4-BE49-F238E27FC236}">
                <a16:creationId xmlns:a16="http://schemas.microsoft.com/office/drawing/2014/main" id="{689A1E66-BDDD-914F-B07B-5477F67ECEBC}"/>
              </a:ext>
            </a:extLst>
          </p:cNvPr>
          <p:cNvSpPr/>
          <p:nvPr/>
        </p:nvSpPr>
        <p:spPr>
          <a:xfrm>
            <a:off x="279624" y="404664"/>
            <a:ext cx="360040" cy="5760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a:extLst>
              <a:ext uri="{FF2B5EF4-FFF2-40B4-BE49-F238E27FC236}">
                <a16:creationId xmlns:a16="http://schemas.microsoft.com/office/drawing/2014/main" id="{D2279393-F50F-8F4E-AE76-DC85718118B8}"/>
              </a:ext>
            </a:extLst>
          </p:cNvPr>
          <p:cNvSpPr txBox="1"/>
          <p:nvPr/>
        </p:nvSpPr>
        <p:spPr>
          <a:xfrm>
            <a:off x="487842" y="2644170"/>
            <a:ext cx="5607364" cy="1569660"/>
          </a:xfrm>
          <a:prstGeom prst="rect">
            <a:avLst/>
          </a:prstGeom>
          <a:noFill/>
        </p:spPr>
        <p:txBody>
          <a:bodyPr wrap="square" rtlCol="0">
            <a:spAutoFit/>
          </a:bodyPr>
          <a:lstStyle/>
          <a:p>
            <a:pPr indent="0">
              <a:buNone/>
            </a:pPr>
            <a:r>
              <a:rPr lang="en-US" sz="2400" dirty="0"/>
              <a:t>We want to develop an application in the future, which can be used in the gallery and museum to help people get to know the paintings in greater detail.</a:t>
            </a:r>
            <a:endParaRPr lang="en-US" altLang="en-US" sz="2400" dirty="0">
              <a:solidFill>
                <a:srgbClr val="404040"/>
              </a:solidFill>
              <a:latin typeface="Times New Roman" panose="02020603050405020304" charset="0"/>
              <a:ea typeface="Times New Roman" panose="02020603050405020304" charset="0"/>
              <a:cs typeface="Times New Roman" panose="02020603050405020304" charset="0"/>
            </a:endParaRPr>
          </a:p>
        </p:txBody>
      </p:sp>
      <p:sp>
        <p:nvSpPr>
          <p:cNvPr id="8" name="TextBox 7">
            <a:extLst>
              <a:ext uri="{FF2B5EF4-FFF2-40B4-BE49-F238E27FC236}">
                <a16:creationId xmlns:a16="http://schemas.microsoft.com/office/drawing/2014/main" id="{947E8C46-DEB3-BF4D-BBAB-7D303160507F}"/>
              </a:ext>
            </a:extLst>
          </p:cNvPr>
          <p:cNvSpPr txBox="1"/>
          <p:nvPr/>
        </p:nvSpPr>
        <p:spPr>
          <a:xfrm>
            <a:off x="487090" y="1276204"/>
            <a:ext cx="3898824" cy="523220"/>
          </a:xfrm>
          <a:prstGeom prst="rect">
            <a:avLst/>
          </a:prstGeom>
          <a:noFill/>
        </p:spPr>
        <p:txBody>
          <a:bodyPr wrap="none" rtlCol="0">
            <a:spAutoFit/>
          </a:bodyPr>
          <a:lstStyle/>
          <a:p>
            <a:r>
              <a:rPr lang="en-US" sz="2800" dirty="0">
                <a:solidFill>
                  <a:schemeClr val="accent1"/>
                </a:solidFill>
              </a:rPr>
              <a:t>Application Development</a:t>
            </a:r>
          </a:p>
        </p:txBody>
      </p:sp>
      <p:pic>
        <p:nvPicPr>
          <p:cNvPr id="6" name="Picture 5">
            <a:extLst>
              <a:ext uri="{FF2B5EF4-FFF2-40B4-BE49-F238E27FC236}">
                <a16:creationId xmlns:a16="http://schemas.microsoft.com/office/drawing/2014/main" id="{5478E4CD-3E04-D344-A609-A6AE6F302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7365" y="1390523"/>
            <a:ext cx="5287516" cy="5229200"/>
          </a:xfrm>
          <a:prstGeom prst="rect">
            <a:avLst/>
          </a:prstGeom>
        </p:spPr>
      </p:pic>
    </p:spTree>
    <p:custDataLst>
      <p:tags r:id="rId1"/>
    </p:custDataLst>
    <p:extLst>
      <p:ext uri="{BB962C8B-B14F-4D97-AF65-F5344CB8AC3E}">
        <p14:creationId xmlns:p14="http://schemas.microsoft.com/office/powerpoint/2010/main" val="80574518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79624" y="404664"/>
            <a:ext cx="360040" cy="5760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9664" y="367241"/>
            <a:ext cx="2954655" cy="646331"/>
          </a:xfrm>
          <a:prstGeom prst="rect">
            <a:avLst/>
          </a:prstGeom>
        </p:spPr>
        <p:txBody>
          <a:bodyPr wrap="none">
            <a:spAutoFit/>
          </a:bodyPr>
          <a:lstStyle/>
          <a:p>
            <a:pPr algn="ctr"/>
            <a:r>
              <a:rPr lang="en-US" altLang="zh-CN" sz="3600" dirty="0">
                <a:solidFill>
                  <a:srgbClr val="C00000"/>
                </a:solidFill>
                <a:latin typeface="Arial" panose="020B0604020202020204" pitchFamily="34" charset="0"/>
                <a:ea typeface="Microsoft YaHei" panose="020B0503020204020204" charset="-122"/>
                <a:cs typeface="Arial" panose="020B0604020202020204" pitchFamily="34" charset="0"/>
                <a:sym typeface="Times New Roman" panose="02020603050405020304"/>
              </a:rPr>
              <a:t>Methodology:</a:t>
            </a:r>
          </a:p>
        </p:txBody>
      </p:sp>
      <p:sp>
        <p:nvSpPr>
          <p:cNvPr id="58" name="文本框 30"/>
          <p:cNvSpPr txBox="1"/>
          <p:nvPr/>
        </p:nvSpPr>
        <p:spPr>
          <a:xfrm>
            <a:off x="1206499" y="5302726"/>
            <a:ext cx="9751787" cy="285271"/>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200" dirty="0">
              <a:solidFill>
                <a:schemeClr val="bg1">
                  <a:lumMod val="50000"/>
                </a:schemeClr>
              </a:solidFill>
              <a:latin typeface="Arial" panose="020B0604020202020204" pitchFamily="34" charset="0"/>
              <a:ea typeface="Microsoft YaHei" panose="020B0503020204020204" charset="-122"/>
              <a:cs typeface="+mn-ea"/>
              <a:sym typeface="Arial" panose="020B0604020202020204" pitchFamily="34" charset="0"/>
            </a:endParaRPr>
          </a:p>
        </p:txBody>
      </p:sp>
      <p:sp>
        <p:nvSpPr>
          <p:cNvPr id="3" name="TextBox 2">
            <a:extLst>
              <a:ext uri="{FF2B5EF4-FFF2-40B4-BE49-F238E27FC236}">
                <a16:creationId xmlns:a16="http://schemas.microsoft.com/office/drawing/2014/main" id="{828BF0BC-5C8C-4D32-BEC8-4C17E4C3E317}"/>
              </a:ext>
            </a:extLst>
          </p:cNvPr>
          <p:cNvSpPr txBox="1"/>
          <p:nvPr/>
        </p:nvSpPr>
        <p:spPr>
          <a:xfrm>
            <a:off x="1846734" y="2142486"/>
            <a:ext cx="7848872" cy="2523768"/>
          </a:xfrm>
          <a:prstGeom prst="rect">
            <a:avLst/>
          </a:prstGeom>
          <a:noFill/>
        </p:spPr>
        <p:txBody>
          <a:bodyPr wrap="square" rtlCol="0">
            <a:spAutoFit/>
          </a:bodyPr>
          <a:lstStyle/>
          <a:p>
            <a:r>
              <a:rPr lang="en-US" altLang="zh-CN" sz="2000" dirty="0"/>
              <a:t>In this project, we use convolutional neural network-based approach, with a pre-defined architecture as baseline and ResNet50 to achieve the CNN. Why we choose to use the Keras in TensorFlow: Keras in TensorFlow has a lot of advantage and disadvantage. But as a beginner it is strong enough to finish the project. Keras is a more advanced and user-friendly API with a configurable backend, written and maintained by Francis Chollet, a member of the Google Brain team.</a:t>
            </a:r>
            <a:endParaRPr lang="zh-CN" altLang="zh-CN" sz="200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79624" y="404664"/>
            <a:ext cx="360040" cy="5760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9664" y="367241"/>
            <a:ext cx="5109091" cy="646331"/>
          </a:xfrm>
          <a:prstGeom prst="rect">
            <a:avLst/>
          </a:prstGeom>
        </p:spPr>
        <p:txBody>
          <a:bodyPr wrap="none">
            <a:spAutoFit/>
          </a:bodyPr>
          <a:lstStyle/>
          <a:p>
            <a:pPr algn="ctr"/>
            <a:r>
              <a:rPr lang="en-US" altLang="zh-CN" sz="3600" dirty="0">
                <a:solidFill>
                  <a:srgbClr val="C00000"/>
                </a:solidFill>
                <a:latin typeface="Arial" panose="020B0604020202020204" pitchFamily="34" charset="0"/>
                <a:ea typeface="Microsoft YaHei" panose="020B0503020204020204" charset="-122"/>
                <a:cs typeface="Arial" panose="020B0604020202020204" pitchFamily="34" charset="0"/>
                <a:sym typeface="Times New Roman" panose="02020603050405020304"/>
              </a:rPr>
              <a:t>Problems and solutions:</a:t>
            </a:r>
          </a:p>
        </p:txBody>
      </p:sp>
      <p:sp>
        <p:nvSpPr>
          <p:cNvPr id="58" name="文本框 30"/>
          <p:cNvSpPr txBox="1"/>
          <p:nvPr/>
        </p:nvSpPr>
        <p:spPr>
          <a:xfrm>
            <a:off x="1206499" y="5302726"/>
            <a:ext cx="9751787" cy="285271"/>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200" dirty="0">
              <a:solidFill>
                <a:schemeClr val="bg1">
                  <a:lumMod val="50000"/>
                </a:schemeClr>
              </a:solidFill>
              <a:latin typeface="Arial" panose="020B0604020202020204" pitchFamily="34" charset="0"/>
              <a:ea typeface="Microsoft YaHei" panose="020B0503020204020204" charset="-122"/>
              <a:cs typeface="+mn-ea"/>
              <a:sym typeface="Arial" panose="020B0604020202020204" pitchFamily="34" charset="0"/>
            </a:endParaRPr>
          </a:p>
        </p:txBody>
      </p:sp>
      <p:sp>
        <p:nvSpPr>
          <p:cNvPr id="39" name="矩形 8">
            <a:extLst>
              <a:ext uri="{FF2B5EF4-FFF2-40B4-BE49-F238E27FC236}">
                <a16:creationId xmlns:a16="http://schemas.microsoft.com/office/drawing/2014/main" id="{2D3581F9-57A8-5248-9780-777ECC2F4C65}"/>
              </a:ext>
            </a:extLst>
          </p:cNvPr>
          <p:cNvSpPr/>
          <p:nvPr/>
        </p:nvSpPr>
        <p:spPr>
          <a:xfrm>
            <a:off x="459644" y="1196152"/>
            <a:ext cx="2895804" cy="523220"/>
          </a:xfrm>
          <a:prstGeom prst="rect">
            <a:avLst/>
          </a:prstGeom>
        </p:spPr>
        <p:txBody>
          <a:bodyPr wrap="square">
            <a:spAutoFit/>
          </a:bodyPr>
          <a:lstStyle/>
          <a:p>
            <a:pPr algn="ctr"/>
            <a:r>
              <a:rPr lang="en-US" altLang="zh-CN" sz="2800" b="1" dirty="0">
                <a:ea typeface="Microsoft YaHei" panose="020B0503020204020204" charset="-122"/>
                <a:sym typeface="Times New Roman" panose="02020603050405020304"/>
              </a:rPr>
              <a:t>Import Packages:</a:t>
            </a:r>
          </a:p>
        </p:txBody>
      </p:sp>
      <p:pic>
        <p:nvPicPr>
          <p:cNvPr id="3" name="Picture 2">
            <a:extLst>
              <a:ext uri="{FF2B5EF4-FFF2-40B4-BE49-F238E27FC236}">
                <a16:creationId xmlns:a16="http://schemas.microsoft.com/office/drawing/2014/main" id="{CE6CA04D-9801-4608-A647-E7D3C7830B6B}"/>
              </a:ext>
            </a:extLst>
          </p:cNvPr>
          <p:cNvPicPr>
            <a:picLocks noChangeAspect="1"/>
          </p:cNvPicPr>
          <p:nvPr/>
        </p:nvPicPr>
        <p:blipFill>
          <a:blip r:embed="rId2"/>
          <a:stretch>
            <a:fillRect/>
          </a:stretch>
        </p:blipFill>
        <p:spPr>
          <a:xfrm>
            <a:off x="331260" y="2118548"/>
            <a:ext cx="6048375" cy="3543300"/>
          </a:xfrm>
          <a:prstGeom prst="rect">
            <a:avLst/>
          </a:prstGeom>
        </p:spPr>
      </p:pic>
      <p:pic>
        <p:nvPicPr>
          <p:cNvPr id="4" name="Picture 3">
            <a:extLst>
              <a:ext uri="{FF2B5EF4-FFF2-40B4-BE49-F238E27FC236}">
                <a16:creationId xmlns:a16="http://schemas.microsoft.com/office/drawing/2014/main" id="{7F4BD27B-774C-45D0-A38F-E2702FD6DB0F}"/>
              </a:ext>
            </a:extLst>
          </p:cNvPr>
          <p:cNvPicPr>
            <a:picLocks noChangeAspect="1"/>
          </p:cNvPicPr>
          <p:nvPr/>
        </p:nvPicPr>
        <p:blipFill>
          <a:blip r:embed="rId3"/>
          <a:stretch>
            <a:fillRect/>
          </a:stretch>
        </p:blipFill>
        <p:spPr>
          <a:xfrm>
            <a:off x="6072715" y="2711686"/>
            <a:ext cx="6019800" cy="2733675"/>
          </a:xfrm>
          <a:prstGeom prst="rect">
            <a:avLst/>
          </a:prstGeom>
        </p:spPr>
      </p:pic>
    </p:spTree>
    <p:extLst>
      <p:ext uri="{BB962C8B-B14F-4D97-AF65-F5344CB8AC3E}">
        <p14:creationId xmlns:p14="http://schemas.microsoft.com/office/powerpoint/2010/main" val="272107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diagram20200864_1"/>
  <p:tag name="KSO_WM_TEMPLATE_SUBCATEGORY" val="12"/>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10.xml><?xml version="1.0" encoding="utf-8"?>
<p:tagLst xmlns:a="http://schemas.openxmlformats.org/drawingml/2006/main" xmlns:r="http://schemas.openxmlformats.org/officeDocument/2006/relationships" xmlns:p="http://schemas.openxmlformats.org/presentationml/2006/main">
  <p:tag name="KSO_WM_SLIDE_ID" val="diagram20200864_1"/>
  <p:tag name="KSO_WM_TEMPLATE_SUBCATEGORY" val="12"/>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4_1*a*1"/>
  <p:tag name="KSO_WM_TEMPLATE_CATEGORY" val="diagram"/>
  <p:tag name="KSO_WM_TEMPLATE_INDEX" val="20200864"/>
  <p:tag name="KSO_WM_UNIT_LAYERLEVEL" val="1"/>
  <p:tag name="KSO_WM_TAG_VERSION" val="1.0"/>
  <p:tag name="KSO_WM_BEAUTIFY_FLAG" val="#wm#"/>
  <p:tag name="KSO_WM_UNIT_DEFAULT_FONT" val="32;36;4"/>
  <p:tag name="KSO_WM_UNIT_BLOCK" val="0"/>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4_1*a*1"/>
  <p:tag name="KSO_WM_TEMPLATE_CATEGORY" val="diagram"/>
  <p:tag name="KSO_WM_TEMPLATE_INDEX" val="20200864"/>
  <p:tag name="KSO_WM_UNIT_LAYERLEVEL" val="1"/>
  <p:tag name="KSO_WM_TAG_VERSION" val="1.0"/>
  <p:tag name="KSO_WM_BEAUTIFY_FLAG" val="#wm#"/>
  <p:tag name="KSO_WM_UNIT_DEFAULT_FONT" val="32;36;4"/>
  <p:tag name="KSO_WM_UNIT_BLOCK" val="0"/>
</p:tagLst>
</file>

<file path=ppt/tags/tag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4_1*a*1"/>
  <p:tag name="KSO_WM_TEMPLATE_CATEGORY" val="diagram"/>
  <p:tag name="KSO_WM_TEMPLATE_INDEX" val="20200864"/>
  <p:tag name="KSO_WM_UNIT_LAYERLEVEL" val="1"/>
  <p:tag name="KSO_WM_TAG_VERSION" val="1.0"/>
  <p:tag name="KSO_WM_BEAUTIFY_FLAG" val="#wm#"/>
  <p:tag name="KSO_WM_UNIT_DEFAULT_FONT" val="32;36;4"/>
  <p:tag name="KSO_WM_UNIT_BLOCK" val="0"/>
</p:tagLst>
</file>

<file path=ppt/tags/tag4.xml><?xml version="1.0" encoding="utf-8"?>
<p:tagLst xmlns:a="http://schemas.openxmlformats.org/drawingml/2006/main" xmlns:r="http://schemas.openxmlformats.org/officeDocument/2006/relationships" xmlns:p="http://schemas.openxmlformats.org/presentationml/2006/main">
  <p:tag name="KSO_WM_SLIDE_ID" val="diagram20200864_1"/>
  <p:tag name="KSO_WM_TEMPLATE_SUBCATEGORY" val="12"/>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4_1*a*1"/>
  <p:tag name="KSO_WM_TEMPLATE_CATEGORY" val="diagram"/>
  <p:tag name="KSO_WM_TEMPLATE_INDEX" val="20200864"/>
  <p:tag name="KSO_WM_UNIT_LAYERLEVEL" val="1"/>
  <p:tag name="KSO_WM_TAG_VERSION" val="1.0"/>
  <p:tag name="KSO_WM_BEAUTIFY_FLAG" val="#wm#"/>
  <p:tag name="KSO_WM_UNIT_DEFAULT_FONT" val="32;36;4"/>
  <p:tag name="KSO_WM_UNIT_BLOCK" val="0"/>
</p:tagLst>
</file>

<file path=ppt/tags/tag6.xml><?xml version="1.0" encoding="utf-8"?>
<p:tagLst xmlns:a="http://schemas.openxmlformats.org/drawingml/2006/main" xmlns:r="http://schemas.openxmlformats.org/officeDocument/2006/relationships" xmlns:p="http://schemas.openxmlformats.org/presentationml/2006/main">
  <p:tag name="KSO_WM_SLIDE_ID" val="diagram20200864_1"/>
  <p:tag name="KSO_WM_TEMPLATE_SUBCATEGORY" val="12"/>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4_1*a*1"/>
  <p:tag name="KSO_WM_TEMPLATE_CATEGORY" val="diagram"/>
  <p:tag name="KSO_WM_TEMPLATE_INDEX" val="20200864"/>
  <p:tag name="KSO_WM_UNIT_LAYERLEVEL" val="1"/>
  <p:tag name="KSO_WM_TAG_VERSION" val="1.0"/>
  <p:tag name="KSO_WM_BEAUTIFY_FLAG" val="#wm#"/>
  <p:tag name="KSO_WM_UNIT_DEFAULT_FONT" val="32;36;4"/>
  <p:tag name="KSO_WM_UNIT_BLOCK" val="0"/>
</p:tagLst>
</file>

<file path=ppt/tags/tag8.xml><?xml version="1.0" encoding="utf-8"?>
<p:tagLst xmlns:a="http://schemas.openxmlformats.org/drawingml/2006/main" xmlns:r="http://schemas.openxmlformats.org/officeDocument/2006/relationships" xmlns:p="http://schemas.openxmlformats.org/presentationml/2006/main">
  <p:tag name="KSO_WM_SLIDE_ID" val="diagram20200864_1"/>
  <p:tag name="KSO_WM_TEMPLATE_SUBCATEGORY" val="12"/>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Lst>
</file>

<file path=ppt/tags/tag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4_1*a*1"/>
  <p:tag name="KSO_WM_TEMPLATE_CATEGORY" val="diagram"/>
  <p:tag name="KSO_WM_TEMPLATE_INDEX" val="20200864"/>
  <p:tag name="KSO_WM_UNIT_LAYERLEVEL" val="1"/>
  <p:tag name="KSO_WM_TAG_VERSION" val="1.0"/>
  <p:tag name="KSO_WM_BEAUTIFY_FLAG" val="#wm#"/>
  <p:tag name="KSO_WM_UNIT_DEFAULT_FONT" val="32;36;4"/>
  <p:tag name="KSO_WM_UNIT_BLOCK" val="0"/>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D4261D"/>
      </a:accent1>
      <a:accent2>
        <a:srgbClr val="F33600"/>
      </a:accent2>
      <a:accent3>
        <a:srgbClr val="515151"/>
      </a:accent3>
      <a:accent4>
        <a:srgbClr val="6E6E6E"/>
      </a:accent4>
      <a:accent5>
        <a:srgbClr val="909090"/>
      </a:accent5>
      <a:accent6>
        <a:srgbClr val="B9B9B9"/>
      </a:accent6>
      <a:hlink>
        <a:srgbClr val="4472C4"/>
      </a:hlink>
      <a:folHlink>
        <a:srgbClr val="BFBFBF"/>
      </a:folHlink>
    </a:clrScheme>
    <a:fontScheme name="k0wqcwxp">
      <a:majorFont>
        <a:latin typeface="Times New Roman"/>
        <a:ea typeface="华康俪金黑W8(P)"/>
        <a:cs typeface=""/>
      </a:majorFont>
      <a:minorFont>
        <a:latin typeface="Times New Roman"/>
        <a:ea typeface="华康俪金黑W8(P)"/>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D4261D"/>
    </a:accent1>
    <a:accent2>
      <a:srgbClr val="F33600"/>
    </a:accent2>
    <a:accent3>
      <a:srgbClr val="515151"/>
    </a:accent3>
    <a:accent4>
      <a:srgbClr val="6E6E6E"/>
    </a:accent4>
    <a:accent5>
      <a:srgbClr val="909090"/>
    </a:accent5>
    <a:accent6>
      <a:srgbClr val="B9B9B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959</Words>
  <Application>Microsoft Office PowerPoint</Application>
  <PresentationFormat>Custom</PresentationFormat>
  <Paragraphs>157</Paragraphs>
  <Slides>31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Abadi</vt:lpstr>
      <vt:lpstr>Arial</vt:lpstr>
      <vt:lpstr>Calibri</vt:lpstr>
      <vt:lpstr>Calibri Light</vt:lpstr>
      <vt:lpstr>Times New Roman</vt:lpstr>
      <vt:lpstr>Wingdings</vt:lpstr>
      <vt:lpstr>Office 主题</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Augmentation:</vt:lpstr>
      <vt:lpstr>PowerPoint Presentation</vt:lpstr>
      <vt:lpstr>Build Module:</vt:lpstr>
      <vt:lpstr>Train Model: </vt:lpstr>
      <vt:lpstr>Train Model: </vt:lpstr>
      <vt:lpstr>PowerPoint Presentation</vt:lpstr>
      <vt:lpstr>PowerPoint Presentation</vt:lpstr>
      <vt:lpstr>PowerPoint Presentation</vt:lpstr>
      <vt:lpstr>PowerPoint Presentation</vt:lpstr>
      <vt:lpstr>PowerPoint Presentation</vt:lpstr>
      <vt:lpstr>Results and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任 先生</dc:creator>
  <cp:lastModifiedBy>任 先生</cp:lastModifiedBy>
  <cp:revision>1</cp:revision>
  <dcterms:created xsi:type="dcterms:W3CDTF">2020-12-05T04:50:40Z</dcterms:created>
  <dcterms:modified xsi:type="dcterms:W3CDTF">2020-12-05T04:51:11Z</dcterms:modified>
</cp:coreProperties>
</file>